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6"/>
  </p:notesMasterIdLst>
  <p:handoutMasterIdLst>
    <p:handoutMasterId r:id="rId7"/>
  </p:handoutMasterIdLst>
  <p:sldIdLst>
    <p:sldId id="1138" r:id="rId3"/>
    <p:sldId id="1104" r:id="rId4"/>
    <p:sldId id="1137" r:id="rId5"/>
  </p:sldIdLst>
  <p:sldSz cx="12192000" cy="6858000"/>
  <p:notesSz cx="6811963" cy="9942513"/>
  <p:embeddedFontLst>
    <p:embeddedFont>
      <p:font typeface="Calibri" panose="020F0502020204030204" pitchFamily="34" charset="0"/>
      <p:regular r:id="rId8"/>
      <p:bold r:id="rId8"/>
      <p:italic r:id="rId8"/>
      <p:boldItalic r:id="rId8"/>
    </p:embeddedFont>
    <p:embeddedFont>
      <p:font typeface="Calibri Light" panose="020F0302020204030204" pitchFamily="34" charset="0"/>
      <p:regular r:id="rId8"/>
      <p:italic r:id="rId8"/>
    </p:embeddedFont>
    <p:embeddedFont>
      <p:font typeface="Vinci Sans" panose="02000000000000000000" pitchFamily="2" charset="77"/>
      <p:regular r:id="rId8"/>
      <p:bold r:id="rId8"/>
      <p:italic r:id="rId8"/>
      <p:boldItalic r:id="rId8"/>
    </p:embeddedFont>
    <p:embeddedFont>
      <p:font typeface="Vinci Sans Black" panose="02000000000000000000" pitchFamily="2" charset="77"/>
      <p:bold r:id="rId8"/>
    </p:embeddedFont>
    <p:embeddedFont>
      <p:font typeface="Vinci Sans Extra Light" panose="02000000000000000000" pitchFamily="2" charset="77"/>
      <p:regular r:id="rId8"/>
    </p:embeddedFont>
    <p:embeddedFont>
      <p:font typeface="Vinci Sans Light" panose="02000000000000000000" pitchFamily="2" charset="77"/>
      <p:regular r:id="rId8"/>
      <p:italic r:id="rId8"/>
    </p:embeddedFont>
    <p:embeddedFont>
      <p:font typeface="Vinci Sans Medium" panose="02000000000000000000" pitchFamily="2" charset="77"/>
      <p:regular r:id="rId8"/>
    </p:embeddedFont>
    <p:embeddedFont>
      <p:font typeface="VinciSans" panose="02000000000000000000" pitchFamily="2" charset="77"/>
      <p:regular r:id="rId8"/>
    </p:embeddedFont>
    <p:embeddedFont>
      <p:font typeface="VinciSans-Medium" panose="02000000000000000000" pitchFamily="2" charset="77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C2D"/>
    <a:srgbClr val="004489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259" autoAdjust="0"/>
  </p:normalViewPr>
  <p:slideViewPr>
    <p:cSldViewPr snapToGrid="0">
      <p:cViewPr varScale="1">
        <p:scale>
          <a:sx n="110" d="100"/>
          <a:sy n="110" d="100"/>
        </p:scale>
        <p:origin x="11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NUL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verriskindex.co.uk/?client=1144&amp;auth=fcd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mailto:contact@drivermetric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537334" y="2387929"/>
            <a:ext cx="3416828" cy="2383363"/>
          </a:xfrm>
        </p:spPr>
        <p:txBody>
          <a:bodyPr/>
          <a:lstStyle/>
          <a:p>
            <a:r>
              <a:rPr lang="es-ES" sz="3600" dirty="0" err="1"/>
              <a:t>Episode</a:t>
            </a:r>
            <a:r>
              <a:rPr lang="es-ES" sz="3600" dirty="0"/>
              <a:t> 1: </a:t>
            </a:r>
            <a:r>
              <a:rPr lang="es-ES" sz="4800" b="1" dirty="0"/>
              <a:t>DRIVING</a:t>
            </a:r>
            <a:br>
              <a:rPr lang="es-ES" sz="4800" b="1" dirty="0"/>
            </a:br>
            <a:r>
              <a:rPr lang="es-ES" sz="4800" b="1" dirty="0"/>
              <a:t>SAFETY</a:t>
            </a:r>
          </a:p>
          <a:p>
            <a:endParaRPr lang="es-ES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735015" y="4783015"/>
            <a:ext cx="8593015" cy="1664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6C913A2-A717-8846-A377-4BF46791BE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05396" y="1138843"/>
            <a:ext cx="8088174" cy="3749679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latin typeface="VinciSans" panose="02000000000000000000" pitchFamily="2" charset="0"/>
              </a:rPr>
              <a:t>Safety is something that drivers should always keep in mind</a:t>
            </a:r>
            <a:r>
              <a:rPr lang="en-US" sz="1800" dirty="0">
                <a:latin typeface="VinciSans" panose="02000000000000000000" pitchFamily="2" charset="0"/>
              </a:rPr>
              <a:t>. When you are operating a vehicle for business or personal purposes, </a:t>
            </a:r>
            <a:r>
              <a:rPr lang="en-US" sz="1800" b="1" dirty="0">
                <a:latin typeface="VinciSans" panose="02000000000000000000" pitchFamily="2" charset="0"/>
              </a:rPr>
              <a:t>you have a responsibility to do your part to keep the road safe </a:t>
            </a:r>
            <a:r>
              <a:rPr lang="en-US" sz="1800" dirty="0">
                <a:latin typeface="VinciSans" panose="02000000000000000000" pitchFamily="2" charset="0"/>
              </a:rPr>
              <a:t>for yourself, other drivers, passengers, and the public.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latin typeface="VinciSans" panose="02000000000000000000" pitchFamily="2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 err="1">
                <a:latin typeface="VinciSans" panose="02000000000000000000" pitchFamily="2" charset="0"/>
              </a:rPr>
              <a:t>Soletanche</a:t>
            </a:r>
            <a:r>
              <a:rPr lang="en-US" sz="1800" b="1" dirty="0">
                <a:latin typeface="VinciSans" panose="02000000000000000000" pitchFamily="2" charset="0"/>
              </a:rPr>
              <a:t> </a:t>
            </a:r>
            <a:r>
              <a:rPr lang="en-US" sz="1800" b="1" dirty="0" err="1">
                <a:latin typeface="VinciSans" panose="02000000000000000000" pitchFamily="2" charset="0"/>
              </a:rPr>
              <a:t>Freyssinet</a:t>
            </a:r>
            <a:r>
              <a:rPr lang="en-US" sz="1800" b="1" dirty="0">
                <a:latin typeface="VinciSans" panose="02000000000000000000" pitchFamily="2" charset="0"/>
              </a:rPr>
              <a:t> Health &amp; Safety Common Rules </a:t>
            </a:r>
            <a:r>
              <a:rPr lang="en-US" sz="1800" dirty="0">
                <a:latin typeface="VinciSans" panose="02000000000000000000" pitchFamily="2" charset="0"/>
              </a:rPr>
              <a:t>requires the commitment of each BU to implement a driving safety </a:t>
            </a:r>
            <a:r>
              <a:rPr lang="en-US" sz="1800" dirty="0" err="1">
                <a:latin typeface="VinciSans" panose="02000000000000000000" pitchFamily="2" charset="0"/>
              </a:rPr>
              <a:t>programme</a:t>
            </a:r>
            <a:r>
              <a:rPr lang="en-US" sz="1800" dirty="0">
                <a:latin typeface="VinciSans" panose="02000000000000000000" pitchFamily="2" charset="0"/>
              </a:rPr>
              <a:t>: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latin typeface="VinciSans" panose="020000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VinciSans" panose="02000000000000000000" pitchFamily="2" charset="0"/>
              </a:rPr>
              <a:t>“ </a:t>
            </a:r>
            <a:r>
              <a:rPr lang="en-US" sz="1800" b="1" i="1" dirty="0">
                <a:latin typeface="VinciSans" panose="02000000000000000000" pitchFamily="2" charset="0"/>
              </a:rPr>
              <a:t>Rule N.3.10: </a:t>
            </a:r>
            <a:r>
              <a:rPr lang="en-US" sz="1800" i="1" dirty="0">
                <a:latin typeface="VinciSans" panose="02000000000000000000" pitchFamily="2" charset="0"/>
              </a:rPr>
              <a:t>Each BU will implement a </a:t>
            </a:r>
            <a:r>
              <a:rPr lang="en-US" sz="1800" b="1" i="1" dirty="0">
                <a:latin typeface="VinciSans-Medium" panose="02000000000000000000" pitchFamily="2" charset="0"/>
              </a:rPr>
              <a:t>Driving </a:t>
            </a:r>
            <a:r>
              <a:rPr lang="fr-FR" sz="1800" b="1" i="1" dirty="0" err="1">
                <a:latin typeface="VinciSans-Medium" panose="02000000000000000000" pitchFamily="2" charset="0"/>
              </a:rPr>
              <a:t>Safety</a:t>
            </a:r>
            <a:r>
              <a:rPr lang="fr-FR" sz="1800" b="1" i="1" dirty="0">
                <a:latin typeface="VinciSans-Medium" panose="02000000000000000000" pitchFamily="2" charset="0"/>
              </a:rPr>
              <a:t> Program</a:t>
            </a:r>
            <a:r>
              <a:rPr lang="fr-FR" sz="1800" b="1" i="1" dirty="0">
                <a:latin typeface="VinciSans" panose="02000000000000000000" pitchFamily="2" charset="0"/>
              </a:rPr>
              <a:t>me </a:t>
            </a:r>
            <a:r>
              <a:rPr lang="fr-FR" sz="1800" i="1" dirty="0" err="1">
                <a:latin typeface="VinciSans" panose="02000000000000000000" pitchFamily="2" charset="0"/>
              </a:rPr>
              <a:t>including</a:t>
            </a:r>
            <a:r>
              <a:rPr lang="fr-FR" sz="1800" i="1" dirty="0">
                <a:latin typeface="VinciSans" panose="02000000000000000000" pitchFamily="2" charset="0"/>
              </a:rPr>
              <a:t> </a:t>
            </a:r>
            <a:r>
              <a:rPr lang="fr-FR" sz="1800" i="1" dirty="0" err="1">
                <a:latin typeface="VinciSans" panose="02000000000000000000" pitchFamily="2" charset="0"/>
              </a:rPr>
              <a:t>assessment</a:t>
            </a:r>
            <a:r>
              <a:rPr lang="fr-FR" sz="1800" i="1" dirty="0">
                <a:latin typeface="VinciSans" panose="02000000000000000000" pitchFamily="2" charset="0"/>
              </a:rPr>
              <a:t>, training and monitoring </a:t>
            </a:r>
            <a:r>
              <a:rPr lang="en-US" sz="1800" i="1" dirty="0">
                <a:latin typeface="VinciSans" panose="02000000000000000000" pitchFamily="2" charset="0"/>
              </a:rPr>
              <a:t>for company drivers and for employees driving a company vehicle. The BU or </a:t>
            </a:r>
            <a:r>
              <a:rPr lang="fr-FR" sz="1800" i="1" dirty="0" err="1">
                <a:latin typeface="VinciSans" panose="02000000000000000000" pitchFamily="2" charset="0"/>
              </a:rPr>
              <a:t>project</a:t>
            </a:r>
            <a:r>
              <a:rPr lang="fr-FR" sz="1800" i="1" dirty="0">
                <a:latin typeface="VinciSans" panose="02000000000000000000" pitchFamily="2" charset="0"/>
              </a:rPr>
              <a:t> </a:t>
            </a:r>
            <a:r>
              <a:rPr lang="fr-FR" sz="1800" i="1" dirty="0" err="1">
                <a:latin typeface="VinciSans" panose="02000000000000000000" pitchFamily="2" charset="0"/>
              </a:rPr>
              <a:t>providing</a:t>
            </a:r>
            <a:r>
              <a:rPr lang="fr-FR" sz="1800" i="1" dirty="0">
                <a:latin typeface="VinciSans" panose="02000000000000000000" pitchFamily="2" charset="0"/>
              </a:rPr>
              <a:t> collective transportation </a:t>
            </a:r>
            <a:r>
              <a:rPr lang="en-US" sz="1800" i="1" dirty="0">
                <a:latin typeface="VinciSans" panose="02000000000000000000" pitchFamily="2" charset="0"/>
              </a:rPr>
              <a:t>for their employees (i.e. bus, minibus, pick-up trucks) will ensure that vehicles are well maintained at all times and fitted </a:t>
            </a:r>
            <a:r>
              <a:rPr lang="fr-FR" sz="1800" i="1" dirty="0" err="1">
                <a:latin typeface="VinciSans" panose="02000000000000000000" pitchFamily="2" charset="0"/>
              </a:rPr>
              <a:t>with</a:t>
            </a:r>
            <a:r>
              <a:rPr lang="fr-FR" sz="1800" i="1" dirty="0">
                <a:latin typeface="VinciSans" panose="02000000000000000000" pitchFamily="2" charset="0"/>
              </a:rPr>
              <a:t> </a:t>
            </a:r>
            <a:r>
              <a:rPr lang="fr-FR" sz="1800" i="1" dirty="0" err="1">
                <a:latin typeface="VinciSans" panose="02000000000000000000" pitchFamily="2" charset="0"/>
              </a:rPr>
              <a:t>seatbelts</a:t>
            </a:r>
            <a:r>
              <a:rPr lang="fr-FR" sz="1800" i="1" dirty="0">
                <a:latin typeface="VinciSans" panose="02000000000000000000" pitchFamily="2" charset="0"/>
              </a:rPr>
              <a:t> » </a:t>
            </a:r>
            <a:endParaRPr lang="en-US" sz="1800" i="1" dirty="0"/>
          </a:p>
          <a:p>
            <a:pPr>
              <a:spcBef>
                <a:spcPts val="600"/>
              </a:spcBef>
            </a:pPr>
            <a:endParaRPr lang="fr-FR" dirty="0">
              <a:latin typeface="VinciSans" panose="02000000000000000000" pitchFamily="2" charset="0"/>
            </a:endParaRPr>
          </a:p>
          <a:p>
            <a:pPr>
              <a:spcBef>
                <a:spcPts val="600"/>
              </a:spcBef>
            </a:pP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D728E4-8F39-6B49-88C8-977831224CE6}"/>
              </a:ext>
            </a:extLst>
          </p:cNvPr>
          <p:cNvSpPr txBox="1"/>
          <p:nvPr/>
        </p:nvSpPr>
        <p:spPr>
          <a:xfrm>
            <a:off x="1828800" y="4888524"/>
            <a:ext cx="838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In 2016 we have launched the  </a:t>
            </a:r>
            <a:r>
              <a:rPr lang="en-US" sz="1600" b="1" dirty="0" err="1">
                <a:solidFill>
                  <a:schemeClr val="bg1"/>
                </a:solidFill>
              </a:rPr>
              <a:t>Soletanche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Freyssinet</a:t>
            </a:r>
            <a:r>
              <a:rPr lang="en-US" sz="1600" b="1" dirty="0">
                <a:solidFill>
                  <a:schemeClr val="bg1"/>
                </a:solidFill>
              </a:rPr>
              <a:t> Driver Risk Management </a:t>
            </a:r>
            <a:r>
              <a:rPr lang="en-US" sz="1600" b="1" dirty="0" err="1">
                <a:solidFill>
                  <a:schemeClr val="bg1"/>
                </a:solidFill>
              </a:rPr>
              <a:t>Programme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with the objective to assess the risk exposure of our company drivers and personnel routinely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driving long hours:</a:t>
            </a:r>
          </a:p>
          <a:p>
            <a:pPr algn="ctr"/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 err="1">
                <a:solidFill>
                  <a:srgbClr val="004489"/>
                </a:solidFill>
              </a:rPr>
              <a:t>DriverMetrics</a:t>
            </a:r>
            <a:r>
              <a:rPr lang="fr-FR" sz="1600" dirty="0">
                <a:solidFill>
                  <a:srgbClr val="004489"/>
                </a:solidFill>
              </a:rPr>
              <a:t> - </a:t>
            </a:r>
            <a:r>
              <a:rPr lang="fr-FR" sz="1600" u="sng" dirty="0">
                <a:solidFill>
                  <a:srgbClr val="00448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https://www.driverriskindex.co.uk/?client=1144&amp;auth=fcdd</a:t>
            </a:r>
            <a:endParaRPr lang="fr-FR" sz="1600" u="sng" dirty="0">
              <a:solidFill>
                <a:srgbClr val="004489"/>
              </a:solidFill>
            </a:endParaRPr>
          </a:p>
          <a:p>
            <a:pPr algn="ctr"/>
            <a:r>
              <a:rPr lang="fr-FR" sz="1600" u="sng" dirty="0">
                <a:solidFill>
                  <a:srgbClr val="00448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contact@drivermetrics.com</a:t>
            </a:r>
            <a:r>
              <a:rPr lang="fr-FR" sz="1600" dirty="0">
                <a:solidFill>
                  <a:srgbClr val="004489"/>
                </a:solidFill>
              </a:rPr>
              <a:t> </a:t>
            </a:r>
          </a:p>
        </p:txBody>
      </p:sp>
      <p:pic>
        <p:nvPicPr>
          <p:cNvPr id="17" name="Image 16" descr="Une image contenant moniteur, équipement électronique, ordinateur, assis&#10;&#10;Description générée automatiquement">
            <a:extLst>
              <a:ext uri="{FF2B5EF4-FFF2-40B4-BE49-F238E27FC236}">
                <a16:creationId xmlns:a16="http://schemas.microsoft.com/office/drawing/2014/main" id="{69F3C898-0D02-064C-B607-4433613E8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50099" cy="16321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26" y="6154127"/>
            <a:ext cx="551473" cy="5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7D99B03-6E85-0A49-B0E4-023FEAF5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09" y="386707"/>
            <a:ext cx="8639159" cy="4808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b="1" dirty="0" err="1"/>
              <a:t>Driving</a:t>
            </a:r>
            <a:r>
              <a:rPr lang="fr-FR" b="1" dirty="0"/>
              <a:t> </a:t>
            </a:r>
            <a:r>
              <a:rPr lang="fr-FR" b="1" dirty="0" err="1"/>
              <a:t>safety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not </a:t>
            </a:r>
            <a:r>
              <a:rPr lang="fr-FR" b="1" dirty="0" err="1"/>
              <a:t>just</a:t>
            </a:r>
            <a:r>
              <a:rPr lang="fr-FR" b="1" dirty="0"/>
              <a:t> about </a:t>
            </a:r>
            <a:r>
              <a:rPr lang="fr-FR" b="1" dirty="0" err="1"/>
              <a:t>rules</a:t>
            </a:r>
            <a:r>
              <a:rPr lang="fr-FR" b="1" dirty="0"/>
              <a:t> and </a:t>
            </a:r>
            <a:r>
              <a:rPr lang="fr-FR" b="1" dirty="0" err="1"/>
              <a:t>regulations</a:t>
            </a:r>
            <a:r>
              <a:rPr lang="fr-FR" b="1" dirty="0"/>
              <a:t>…</a:t>
            </a:r>
            <a:br>
              <a:rPr lang="fr-FR" b="1" dirty="0"/>
            </a:br>
            <a:r>
              <a:rPr lang="fr-FR" b="1" dirty="0" err="1"/>
              <a:t>What</a:t>
            </a:r>
            <a:r>
              <a:rPr lang="fr-FR" b="1" dirty="0"/>
              <a:t> </a:t>
            </a:r>
            <a:r>
              <a:rPr lang="fr-FR" b="1" dirty="0" err="1"/>
              <a:t>can</a:t>
            </a:r>
            <a:r>
              <a:rPr lang="fr-FR" b="1" dirty="0"/>
              <a:t> YOU do to </a:t>
            </a:r>
            <a:r>
              <a:rPr lang="fr-FR" b="1" dirty="0" err="1"/>
              <a:t>improve</a:t>
            </a:r>
            <a:r>
              <a:rPr lang="fr-FR" b="1" dirty="0"/>
              <a:t> </a:t>
            </a:r>
            <a:r>
              <a:rPr lang="fr-FR" b="1" dirty="0" err="1"/>
              <a:t>safety</a:t>
            </a:r>
            <a:r>
              <a:rPr lang="fr-FR" b="1" dirty="0"/>
              <a:t> on the road?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65F0833-9347-7B47-A10A-144E7ADEF2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367934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800" dirty="0"/>
              <a:t>Plan </a:t>
            </a:r>
            <a:r>
              <a:rPr lang="fr-FR" sz="1800" dirty="0" err="1"/>
              <a:t>your</a:t>
            </a:r>
            <a:r>
              <a:rPr lang="fr-FR" sz="1800" dirty="0"/>
              <a:t> trip </a:t>
            </a:r>
            <a:r>
              <a:rPr lang="fr-FR" sz="1800" dirty="0" err="1"/>
              <a:t>ahead</a:t>
            </a:r>
            <a:r>
              <a:rPr lang="fr-FR" sz="1800" dirty="0"/>
              <a:t> (time of </a:t>
            </a:r>
            <a:r>
              <a:rPr lang="fr-FR" sz="1800" dirty="0" err="1"/>
              <a:t>departure</a:t>
            </a:r>
            <a:r>
              <a:rPr lang="fr-FR" sz="1800" dirty="0"/>
              <a:t>, select the </a:t>
            </a:r>
            <a:r>
              <a:rPr lang="fr-FR" sz="1800" dirty="0" err="1"/>
              <a:t>itinerary</a:t>
            </a:r>
            <a:r>
              <a:rPr lang="fr-FR" sz="1800" dirty="0"/>
              <a:t>, </a:t>
            </a:r>
            <a:r>
              <a:rPr lang="fr-FR" sz="1800" dirty="0" err="1"/>
              <a:t>vehicle</a:t>
            </a:r>
            <a:r>
              <a:rPr lang="fr-FR" sz="1800" dirty="0"/>
              <a:t> inspection, etc.)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Talk to </a:t>
            </a:r>
            <a:r>
              <a:rPr lang="fr-FR" sz="1800" dirty="0" err="1"/>
              <a:t>your</a:t>
            </a:r>
            <a:r>
              <a:rPr lang="fr-FR" sz="1800" dirty="0"/>
              <a:t> </a:t>
            </a:r>
            <a:r>
              <a:rPr lang="fr-FR" sz="1800" dirty="0" err="1"/>
              <a:t>collegues</a:t>
            </a:r>
            <a:r>
              <a:rPr lang="fr-FR" sz="1800" dirty="0"/>
              <a:t> or </a:t>
            </a:r>
            <a:r>
              <a:rPr lang="fr-FR" sz="1800" dirty="0" err="1"/>
              <a:t>your</a:t>
            </a:r>
            <a:r>
              <a:rPr lang="fr-FR" sz="1800" dirty="0"/>
              <a:t> </a:t>
            </a:r>
            <a:r>
              <a:rPr lang="fr-FR" sz="1800" dirty="0" err="1"/>
              <a:t>supervisor</a:t>
            </a:r>
            <a:r>
              <a:rPr lang="fr-FR" sz="1800" dirty="0"/>
              <a:t> if </a:t>
            </a:r>
            <a:r>
              <a:rPr lang="fr-FR" sz="1800" dirty="0" err="1"/>
              <a:t>you</a:t>
            </a:r>
            <a:r>
              <a:rPr lang="fr-FR" sz="1800" dirty="0"/>
              <a:t> are not fit for </a:t>
            </a:r>
            <a:r>
              <a:rPr lang="fr-FR" sz="1800" dirty="0" err="1"/>
              <a:t>driving</a:t>
            </a:r>
            <a:r>
              <a:rPr lang="fr-FR" sz="1800" dirty="0"/>
              <a:t> (fatigue, </a:t>
            </a:r>
            <a:r>
              <a:rPr lang="fr-FR" sz="1800" dirty="0" err="1"/>
              <a:t>health</a:t>
            </a:r>
            <a:r>
              <a:rPr lang="fr-FR" sz="1800" dirty="0"/>
              <a:t> conditions)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Do not  drive </a:t>
            </a:r>
            <a:r>
              <a:rPr lang="fr-FR" sz="1800" dirty="0" err="1"/>
              <a:t>under</a:t>
            </a:r>
            <a:r>
              <a:rPr lang="fr-FR" sz="1800" dirty="0"/>
              <a:t> the influence of </a:t>
            </a:r>
            <a:r>
              <a:rPr lang="fr-FR" sz="1800" dirty="0" err="1"/>
              <a:t>alcohol</a:t>
            </a:r>
            <a:r>
              <a:rPr lang="fr-FR" sz="1800" dirty="0"/>
              <a:t>! </a:t>
            </a:r>
          </a:p>
          <a:p>
            <a:pPr>
              <a:lnSpc>
                <a:spcPct val="100000"/>
              </a:lnSpc>
            </a:pPr>
            <a:r>
              <a:rPr lang="fr-FR" sz="1800" dirty="0" err="1"/>
              <a:t>Speak</a:t>
            </a:r>
            <a:r>
              <a:rPr lang="fr-FR" sz="1800" dirty="0"/>
              <a:t> up if </a:t>
            </a:r>
            <a:r>
              <a:rPr lang="fr-FR" sz="1800" dirty="0" err="1"/>
              <a:t>your</a:t>
            </a:r>
            <a:r>
              <a:rPr lang="fr-FR" sz="1800" dirty="0"/>
              <a:t> driver </a:t>
            </a:r>
            <a:r>
              <a:rPr lang="fr-FR" sz="1800" dirty="0" err="1"/>
              <a:t>is</a:t>
            </a:r>
            <a:r>
              <a:rPr lang="fr-FR" sz="1800" dirty="0"/>
              <a:t> not in the condition to drive </a:t>
            </a:r>
            <a:r>
              <a:rPr lang="fr-FR" sz="1800" dirty="0" err="1"/>
              <a:t>you</a:t>
            </a:r>
            <a:r>
              <a:rPr lang="fr-FR" sz="1800" dirty="0"/>
              <a:t> </a:t>
            </a:r>
            <a:r>
              <a:rPr lang="fr-FR" sz="1800" dirty="0" err="1"/>
              <a:t>safely</a:t>
            </a:r>
            <a:r>
              <a:rPr lang="fr-FR" sz="1800" dirty="0"/>
              <a:t> (</a:t>
            </a:r>
            <a:r>
              <a:rPr lang="fr-FR" sz="1800" dirty="0" err="1"/>
              <a:t>alcohol</a:t>
            </a:r>
            <a:r>
              <a:rPr lang="fr-FR" sz="1800" dirty="0"/>
              <a:t> or </a:t>
            </a:r>
            <a:r>
              <a:rPr lang="fr-FR" sz="1800" dirty="0" err="1"/>
              <a:t>drugs</a:t>
            </a:r>
            <a:r>
              <a:rPr lang="fr-FR" sz="1800" dirty="0"/>
              <a:t> abuse)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Report to </a:t>
            </a:r>
            <a:r>
              <a:rPr lang="fr-FR" sz="1800" dirty="0" err="1"/>
              <a:t>your</a:t>
            </a:r>
            <a:r>
              <a:rPr lang="fr-FR" sz="1800" dirty="0"/>
              <a:t> </a:t>
            </a:r>
            <a:r>
              <a:rPr lang="fr-FR" sz="1800" dirty="0" err="1"/>
              <a:t>supervisor</a:t>
            </a:r>
            <a:r>
              <a:rPr lang="fr-FR" sz="1800" dirty="0"/>
              <a:t>/manager </a:t>
            </a:r>
            <a:r>
              <a:rPr lang="fr-FR" sz="1800" dirty="0" err="1"/>
              <a:t>any</a:t>
            </a:r>
            <a:r>
              <a:rPr lang="fr-FR" sz="1800" dirty="0"/>
              <a:t> </a:t>
            </a:r>
            <a:r>
              <a:rPr lang="fr-FR" sz="1800" dirty="0" err="1"/>
              <a:t>unsafe</a:t>
            </a:r>
            <a:r>
              <a:rPr lang="fr-FR" sz="1800" dirty="0"/>
              <a:t> situations </a:t>
            </a:r>
            <a:r>
              <a:rPr lang="fr-FR" sz="1800" dirty="0" err="1"/>
              <a:t>you</a:t>
            </a:r>
            <a:r>
              <a:rPr lang="fr-FR" sz="1800" dirty="0"/>
              <a:t> have </a:t>
            </a:r>
            <a:r>
              <a:rPr lang="fr-FR" sz="1800" dirty="0" err="1"/>
              <a:t>observed</a:t>
            </a:r>
            <a:r>
              <a:rPr lang="fr-FR" sz="1800" dirty="0"/>
              <a:t> </a:t>
            </a:r>
            <a:r>
              <a:rPr lang="fr-FR" sz="1800" dirty="0" err="1"/>
              <a:t>while</a:t>
            </a:r>
            <a:r>
              <a:rPr lang="fr-FR" sz="1800" dirty="0"/>
              <a:t> </a:t>
            </a:r>
            <a:r>
              <a:rPr lang="fr-FR" sz="1800" dirty="0" err="1"/>
              <a:t>driving</a:t>
            </a:r>
            <a:endParaRPr lang="fr-FR" sz="1800" dirty="0"/>
          </a:p>
          <a:p>
            <a:pPr>
              <a:lnSpc>
                <a:spcPct val="100000"/>
              </a:lnSpc>
            </a:pPr>
            <a:r>
              <a:rPr lang="fr-FR" sz="1800" dirty="0" err="1"/>
              <a:t>Take</a:t>
            </a:r>
            <a:r>
              <a:rPr lang="fr-FR" sz="1800" dirty="0"/>
              <a:t> a break </a:t>
            </a:r>
            <a:r>
              <a:rPr lang="fr-FR" sz="1800" dirty="0" err="1"/>
              <a:t>when</a:t>
            </a:r>
            <a:r>
              <a:rPr lang="fr-FR" sz="1800" dirty="0"/>
              <a:t> </a:t>
            </a:r>
            <a:r>
              <a:rPr lang="fr-FR" sz="1800" dirty="0" err="1"/>
              <a:t>driving</a:t>
            </a:r>
            <a:r>
              <a:rPr lang="fr-FR" sz="1800" dirty="0"/>
              <a:t> at least </a:t>
            </a:r>
            <a:r>
              <a:rPr lang="fr-FR" sz="1800" dirty="0" err="1"/>
              <a:t>every</a:t>
            </a:r>
            <a:r>
              <a:rPr lang="fr-FR" sz="1800" dirty="0"/>
              <a:t> 2 </a:t>
            </a:r>
            <a:r>
              <a:rPr lang="fr-FR" sz="1800" dirty="0" err="1"/>
              <a:t>hours</a:t>
            </a:r>
            <a:endParaRPr lang="fr-FR" sz="1800" dirty="0"/>
          </a:p>
          <a:p>
            <a:pPr>
              <a:lnSpc>
                <a:spcPct val="100000"/>
              </a:lnSpc>
            </a:pPr>
            <a:r>
              <a:rPr lang="fr-FR" sz="1800" dirty="0" err="1"/>
              <a:t>Consider</a:t>
            </a:r>
            <a:r>
              <a:rPr lang="fr-FR" sz="1800" dirty="0"/>
              <a:t> sharing a long trip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your</a:t>
            </a:r>
            <a:r>
              <a:rPr lang="fr-FR" sz="1800" dirty="0"/>
              <a:t> </a:t>
            </a:r>
            <a:r>
              <a:rPr lang="fr-FR" sz="1800" dirty="0" err="1"/>
              <a:t>colleagues</a:t>
            </a:r>
            <a:r>
              <a:rPr lang="fr-FR" sz="1800" dirty="0"/>
              <a:t> </a:t>
            </a:r>
          </a:p>
          <a:p>
            <a:pPr>
              <a:lnSpc>
                <a:spcPct val="100000"/>
              </a:lnSpc>
            </a:pPr>
            <a:r>
              <a:rPr lang="fr-FR" sz="1800" dirty="0" err="1"/>
              <a:t>Verify</a:t>
            </a:r>
            <a:r>
              <a:rPr lang="fr-FR" sz="1800" dirty="0"/>
              <a:t> all </a:t>
            </a:r>
            <a:r>
              <a:rPr lang="fr-FR" sz="1800" dirty="0" err="1"/>
              <a:t>your</a:t>
            </a:r>
            <a:r>
              <a:rPr lang="fr-FR" sz="1800" dirty="0"/>
              <a:t> </a:t>
            </a:r>
            <a:r>
              <a:rPr lang="fr-FR" sz="1800" dirty="0" err="1"/>
              <a:t>passengers</a:t>
            </a:r>
            <a:r>
              <a:rPr lang="fr-FR" sz="1800" dirty="0"/>
              <a:t> are </a:t>
            </a:r>
            <a:r>
              <a:rPr lang="fr-FR" sz="1800" dirty="0" err="1"/>
              <a:t>safe</a:t>
            </a:r>
            <a:r>
              <a:rPr lang="fr-FR" sz="1800" dirty="0"/>
              <a:t> in the </a:t>
            </a:r>
            <a:r>
              <a:rPr lang="fr-FR" sz="1800" dirty="0" err="1"/>
              <a:t>vehicle</a:t>
            </a:r>
            <a:r>
              <a:rPr lang="fr-FR" sz="1800" dirty="0"/>
              <a:t> (</a:t>
            </a:r>
            <a:r>
              <a:rPr lang="fr-FR" sz="1800" dirty="0" err="1"/>
              <a:t>seatbelts</a:t>
            </a:r>
            <a:r>
              <a:rPr lang="fr-FR" sz="1800" dirty="0"/>
              <a:t>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F70BDE-8670-4F4A-9F3F-6D94634806A9}"/>
              </a:ext>
            </a:extLst>
          </p:cNvPr>
          <p:cNvSpPr txBox="1"/>
          <p:nvPr/>
        </p:nvSpPr>
        <p:spPr>
          <a:xfrm>
            <a:off x="1536417" y="5566402"/>
            <a:ext cx="810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rgbClr val="D71C2D"/>
                </a:solidFill>
              </a:rPr>
              <a:t>Look out for </a:t>
            </a:r>
            <a:r>
              <a:rPr lang="fr-FR" sz="2800" dirty="0" err="1">
                <a:solidFill>
                  <a:srgbClr val="D71C2D"/>
                </a:solidFill>
              </a:rPr>
              <a:t>each</a:t>
            </a:r>
            <a:r>
              <a:rPr lang="fr-FR" sz="2800" dirty="0">
                <a:solidFill>
                  <a:srgbClr val="D71C2D"/>
                </a:solidFill>
              </a:rPr>
              <a:t> </a:t>
            </a:r>
            <a:r>
              <a:rPr lang="fr-FR" sz="2800" dirty="0" err="1">
                <a:solidFill>
                  <a:srgbClr val="D71C2D"/>
                </a:solidFill>
              </a:rPr>
              <a:t>other</a:t>
            </a:r>
            <a:r>
              <a:rPr lang="fr-FR" sz="2800" dirty="0">
                <a:solidFill>
                  <a:srgbClr val="D71C2D"/>
                </a:solidFill>
              </a:rPr>
              <a:t>, </a:t>
            </a:r>
            <a:r>
              <a:rPr lang="fr-FR" sz="2800" dirty="0" err="1">
                <a:solidFill>
                  <a:srgbClr val="D71C2D"/>
                </a:solidFill>
              </a:rPr>
              <a:t>before</a:t>
            </a:r>
            <a:r>
              <a:rPr lang="fr-FR" sz="2800" dirty="0">
                <a:solidFill>
                  <a:srgbClr val="D71C2D"/>
                </a:solidFill>
              </a:rPr>
              <a:t>, </a:t>
            </a:r>
            <a:r>
              <a:rPr lang="fr-FR" sz="2800" dirty="0" err="1">
                <a:solidFill>
                  <a:srgbClr val="D71C2D"/>
                </a:solidFill>
              </a:rPr>
              <a:t>during</a:t>
            </a:r>
            <a:r>
              <a:rPr lang="fr-FR" sz="2800" dirty="0">
                <a:solidFill>
                  <a:srgbClr val="D71C2D"/>
                </a:solidFill>
              </a:rPr>
              <a:t> and </a:t>
            </a:r>
            <a:r>
              <a:rPr lang="fr-FR" sz="2800" dirty="0" err="1">
                <a:solidFill>
                  <a:srgbClr val="D71C2D"/>
                </a:solidFill>
              </a:rPr>
              <a:t>after</a:t>
            </a:r>
            <a:r>
              <a:rPr lang="fr-FR" sz="2800" dirty="0">
                <a:solidFill>
                  <a:srgbClr val="D71C2D"/>
                </a:solidFill>
              </a:rPr>
              <a:t> </a:t>
            </a:r>
            <a:r>
              <a:rPr lang="fr-FR" sz="2800" dirty="0" err="1">
                <a:solidFill>
                  <a:srgbClr val="D71C2D"/>
                </a:solidFill>
              </a:rPr>
              <a:t>driving</a:t>
            </a:r>
            <a:r>
              <a:rPr lang="fr-FR" sz="2800" dirty="0">
                <a:solidFill>
                  <a:srgbClr val="D71C2D"/>
                </a:solidFill>
              </a:rPr>
              <a:t>!</a:t>
            </a:r>
          </a:p>
        </p:txBody>
      </p:sp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A5111A0-7ABA-D94B-A85C-93B9C3A5C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061" y="2414954"/>
            <a:ext cx="764032" cy="31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71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349</Words>
  <Application>Microsoft Macintosh PowerPoint</Application>
  <PresentationFormat>Grand écran</PresentationFormat>
  <Paragraphs>24</Paragraphs>
  <Slides>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</vt:i4>
      </vt:variant>
    </vt:vector>
  </HeadingPairs>
  <TitlesOfParts>
    <vt:vector size="15" baseType="lpstr">
      <vt:lpstr>Vinci Sans Medium</vt:lpstr>
      <vt:lpstr>Calibri Light</vt:lpstr>
      <vt:lpstr>Vinci Sans Light</vt:lpstr>
      <vt:lpstr>VinciSans-Medium</vt:lpstr>
      <vt:lpstr>Vinci Sans</vt:lpstr>
      <vt:lpstr>Calibri</vt:lpstr>
      <vt:lpstr>Vinci Sans Extra Light</vt:lpstr>
      <vt:lpstr>VinciSans</vt:lpstr>
      <vt:lpstr>Vinci Sans Black</vt:lpstr>
      <vt:lpstr>Arial</vt:lpstr>
      <vt:lpstr>Office Theme</vt:lpstr>
      <vt:lpstr>Conception personnalisée</vt:lpstr>
      <vt:lpstr>Présentation PowerPoint</vt:lpstr>
      <vt:lpstr>Présentation PowerPoint</vt:lpstr>
      <vt:lpstr>Driving safety is not just about rules and regulations… What can YOU do to improve safety on the road?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claudio soto</cp:lastModifiedBy>
  <cp:revision>154</cp:revision>
  <cp:lastPrinted>2020-08-24T05:53:21Z</cp:lastPrinted>
  <dcterms:created xsi:type="dcterms:W3CDTF">2020-01-10T10:11:38Z</dcterms:created>
  <dcterms:modified xsi:type="dcterms:W3CDTF">2020-11-02T14:24:43Z</dcterms:modified>
</cp:coreProperties>
</file>