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6"/>
  </p:notesMasterIdLst>
  <p:handoutMasterIdLst>
    <p:handoutMasterId r:id="rId7"/>
  </p:handoutMasterIdLst>
  <p:sldIdLst>
    <p:sldId id="1138" r:id="rId3"/>
    <p:sldId id="1104" r:id="rId4"/>
    <p:sldId id="1137" r:id="rId5"/>
  </p:sldIdLst>
  <p:sldSz cx="12192000" cy="6858000"/>
  <p:notesSz cx="6811963" cy="9942513"/>
  <p:embeddedFontLst>
    <p:embeddedFont>
      <p:font typeface="Calibri" panose="020F0502020204030204" pitchFamily="34" charset="0"/>
      <p:regular r:id="rId8"/>
      <p:bold r:id="rId8"/>
      <p:italic r:id="rId8"/>
      <p:boldItalic r:id="rId8"/>
    </p:embeddedFont>
    <p:embeddedFont>
      <p:font typeface="Calibri Light" panose="020F0302020204030204" pitchFamily="34" charset="0"/>
      <p:regular r:id="rId8"/>
      <p:italic r:id="rId8"/>
    </p:embeddedFont>
    <p:embeddedFont>
      <p:font typeface="Vinci Sans" panose="02000000000000000000" pitchFamily="2" charset="77"/>
      <p:regular r:id="rId8"/>
      <p:bold r:id="rId8"/>
      <p:italic r:id="rId8"/>
      <p:boldItalic r:id="rId8"/>
    </p:embeddedFont>
    <p:embeddedFont>
      <p:font typeface="Vinci Sans Black" panose="02000000000000000000" pitchFamily="2" charset="77"/>
      <p:bold r:id="rId8"/>
    </p:embeddedFont>
    <p:embeddedFont>
      <p:font typeface="Vinci Sans Extra Light" panose="02000000000000000000" pitchFamily="2" charset="77"/>
      <p:regular r:id="rId8"/>
    </p:embeddedFont>
    <p:embeddedFont>
      <p:font typeface="Vinci Sans Light" panose="02000000000000000000" pitchFamily="2" charset="77"/>
      <p:regular r:id="rId8"/>
      <p:italic r:id="rId8"/>
    </p:embeddedFont>
    <p:embeddedFont>
      <p:font typeface="Vinci Sans Medium" panose="02000000000000000000" pitchFamily="2" charset="77"/>
      <p:regular r:id="rId8"/>
    </p:embeddedFont>
    <p:embeddedFont>
      <p:font typeface="VinciSans" panose="02000000000000000000" pitchFamily="2" charset="77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D71C2D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259" autoAdjust="0"/>
  </p:normalViewPr>
  <p:slideViewPr>
    <p:cSldViewPr snapToGrid="0">
      <p:cViewPr varScale="1">
        <p:scale>
          <a:sx n="110" d="100"/>
          <a:sy n="110" d="100"/>
        </p:scale>
        <p:origin x="11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NUL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11/5/20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verriskindex.co.uk/?client=1144&amp;auth=fcd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mailto:contact@drivermetric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537334" y="2387929"/>
            <a:ext cx="3416828" cy="2383363"/>
          </a:xfrm>
        </p:spPr>
        <p:txBody>
          <a:bodyPr/>
          <a:lstStyle/>
          <a:p>
            <a:r>
              <a:rPr lang="es-ES" sz="3600" dirty="0" err="1"/>
              <a:t>Épisode</a:t>
            </a:r>
            <a:r>
              <a:rPr lang="es-ES" sz="3600" dirty="0"/>
              <a:t> 1: </a:t>
            </a:r>
            <a:r>
              <a:rPr lang="es-ES" sz="4800" b="1" dirty="0"/>
              <a:t>SÉCURITÉ ROUTIÈRE </a:t>
            </a:r>
            <a:endParaRPr lang="es-ES" sz="2800" b="1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735015" y="4783015"/>
            <a:ext cx="8593015" cy="1664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6C913A2-A717-8846-A377-4BF46791BE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05396" y="777667"/>
            <a:ext cx="8088174" cy="4110855"/>
          </a:xfrm>
        </p:spPr>
        <p:txBody>
          <a:bodyPr/>
          <a:lstStyle/>
          <a:p>
            <a:pPr marL="0" indent="0">
              <a:spcBef>
                <a:spcPts val="2000"/>
              </a:spcBef>
              <a:buNone/>
            </a:pPr>
            <a:r>
              <a:rPr lang="fr-FR" sz="1800" b="1" dirty="0"/>
              <a:t>La sécurité est une chose que les conducteurs doivent toujours garder à l'esprit. 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fr-FR" sz="1800" dirty="0"/>
              <a:t>Lorsque vous conduisez un véhicule à des fins professionnelles ou personnelles, </a:t>
            </a:r>
            <a:r>
              <a:rPr lang="fr-FR" sz="1800" b="1" dirty="0"/>
              <a:t>vous êtes responsable de la sécurité sur la route</a:t>
            </a:r>
            <a:r>
              <a:rPr lang="fr-FR" sz="1800" dirty="0"/>
              <a:t> pour vous-mêmes, pour vos passagers, pour les autres conducteurs et pour toutes les personnes situées sur votre passage.</a:t>
            </a:r>
            <a:endParaRPr lang="en-US" sz="1800" dirty="0">
              <a:latin typeface="VinciSans" panose="02000000000000000000" pitchFamily="2" charset="0"/>
            </a:endParaRPr>
          </a:p>
          <a:p>
            <a:pPr marL="0" indent="0">
              <a:spcBef>
                <a:spcPts val="2000"/>
              </a:spcBef>
              <a:buNone/>
            </a:pPr>
            <a:r>
              <a:rPr lang="fr-FR" sz="1800" b="1" dirty="0">
                <a:latin typeface="VinciSans" panose="02000000000000000000" pitchFamily="2" charset="0"/>
              </a:rPr>
              <a:t>Les Règles Communes de Santé et de Sécurité de </a:t>
            </a:r>
            <a:r>
              <a:rPr lang="fr-FR" sz="1800" b="1" dirty="0" err="1">
                <a:latin typeface="VinciSans" panose="02000000000000000000" pitchFamily="2" charset="0"/>
              </a:rPr>
              <a:t>Soletanche</a:t>
            </a:r>
            <a:r>
              <a:rPr lang="fr-FR" sz="1800" b="1" dirty="0">
                <a:latin typeface="VinciSans" panose="02000000000000000000" pitchFamily="2" charset="0"/>
              </a:rPr>
              <a:t> Freyssinet </a:t>
            </a:r>
            <a:r>
              <a:rPr lang="fr-FR" sz="1800" dirty="0">
                <a:latin typeface="VinciSans" panose="02000000000000000000" pitchFamily="2" charset="0"/>
              </a:rPr>
              <a:t>requièrent l'engagement de chaque BU pour la mise en œuvre d’un programme de sécurité routière :</a:t>
            </a:r>
            <a:endParaRPr lang="en-US" sz="1800" dirty="0">
              <a:latin typeface="VinciSans" panose="02000000000000000000" pitchFamily="2" charset="0"/>
            </a:endParaRPr>
          </a:p>
          <a:p>
            <a:pPr>
              <a:spcBef>
                <a:spcPts val="2000"/>
              </a:spcBef>
            </a:pPr>
            <a:r>
              <a:rPr lang="fr-FR" sz="1800" b="1" i="1" dirty="0">
                <a:latin typeface="VinciSans" panose="02000000000000000000" pitchFamily="2" charset="0"/>
              </a:rPr>
              <a:t>Règle N3.10 : </a:t>
            </a:r>
            <a:r>
              <a:rPr lang="fr-FR" sz="1800" i="1" dirty="0">
                <a:latin typeface="VinciSans" panose="02000000000000000000" pitchFamily="2" charset="0"/>
              </a:rPr>
              <a:t>Chaque BU mettra en place un programme de sécurité au </a:t>
            </a:r>
            <a:r>
              <a:rPr lang="en-US" sz="1800" i="1" dirty="0">
                <a:latin typeface="VinciSans" panose="02000000000000000000" pitchFamily="2" charset="0"/>
              </a:rPr>
              <a:t>volant </a:t>
            </a:r>
            <a:r>
              <a:rPr lang="en-US" sz="1800" i="1" dirty="0" err="1">
                <a:latin typeface="VinciSans" panose="02000000000000000000" pitchFamily="2" charset="0"/>
              </a:rPr>
              <a:t>comprenant</a:t>
            </a:r>
            <a:r>
              <a:rPr lang="en-US" sz="1800" i="1" dirty="0">
                <a:latin typeface="VinciSans" panose="02000000000000000000" pitchFamily="2" charset="0"/>
              </a:rPr>
              <a:t> </a:t>
            </a:r>
            <a:r>
              <a:rPr lang="en-US" sz="1800" i="1" dirty="0" err="1">
                <a:latin typeface="VinciSans" panose="02000000000000000000" pitchFamily="2" charset="0"/>
              </a:rPr>
              <a:t>l’évaluation</a:t>
            </a:r>
            <a:r>
              <a:rPr lang="en-US" sz="1800" i="1" dirty="0">
                <a:latin typeface="VinciSans" panose="02000000000000000000" pitchFamily="2" charset="0"/>
              </a:rPr>
              <a:t>, </a:t>
            </a:r>
            <a:r>
              <a:rPr lang="fr-FR" sz="1800" i="1" dirty="0">
                <a:latin typeface="VinciSans" panose="02000000000000000000" pitchFamily="2" charset="0"/>
              </a:rPr>
              <a:t>la formation et le suivi des chauffeurs mais également de tout collaborateur amené à utiliser un véhicule de l’entreprise. La BU ou le projet proposant des transports collectifs (en bus, en minibus ou en pick-up) veillera à ce que les véhicules soient bien entretenus et équipés de ceintures de sécurité.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D728E4-8F39-6B49-88C8-977831224CE6}"/>
              </a:ext>
            </a:extLst>
          </p:cNvPr>
          <p:cNvSpPr txBox="1"/>
          <p:nvPr/>
        </p:nvSpPr>
        <p:spPr>
          <a:xfrm>
            <a:off x="1828800" y="4888524"/>
            <a:ext cx="838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En 2016, nous avons lancé un programme </a:t>
            </a:r>
            <a:r>
              <a:rPr lang="fr-FR" sz="1600" dirty="0" err="1">
                <a:solidFill>
                  <a:schemeClr val="bg1"/>
                </a:solidFill>
              </a:rPr>
              <a:t>Soletanche</a:t>
            </a:r>
            <a:r>
              <a:rPr lang="fr-FR" sz="1600" dirty="0">
                <a:solidFill>
                  <a:schemeClr val="bg1"/>
                </a:solidFill>
              </a:rPr>
              <a:t> Freyssinet de management des risques routiers afin d'évaluer l'exposition au risque de nos conducteurs professionnels et de notre personnel conduisant régulièrement et durant de longues heures: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fr-FR" sz="1600" dirty="0">
              <a:solidFill>
                <a:schemeClr val="bg1"/>
              </a:solidFill>
            </a:endParaRPr>
          </a:p>
          <a:p>
            <a:pPr algn="ctr"/>
            <a:r>
              <a:rPr lang="fr-FR" sz="1600" dirty="0" err="1">
                <a:solidFill>
                  <a:srgbClr val="004489"/>
                </a:solidFill>
              </a:rPr>
              <a:t>DriverMetrics</a:t>
            </a:r>
            <a:r>
              <a:rPr lang="fr-FR" sz="1600" dirty="0">
                <a:solidFill>
                  <a:srgbClr val="004489"/>
                </a:solidFill>
              </a:rPr>
              <a:t> - </a:t>
            </a:r>
            <a:r>
              <a:rPr lang="fr-FR" sz="1600" u="sng" dirty="0">
                <a:solidFill>
                  <a:srgbClr val="00448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https://www.driverriskindex.co.uk/?client=1144&amp;auth=fcdd</a:t>
            </a:r>
            <a:endParaRPr lang="fr-FR" sz="1600" u="sng" dirty="0">
              <a:solidFill>
                <a:srgbClr val="004489"/>
              </a:solidFill>
            </a:endParaRPr>
          </a:p>
          <a:p>
            <a:pPr algn="ctr"/>
            <a:r>
              <a:rPr lang="fr-FR" sz="1600" u="sng" dirty="0">
                <a:solidFill>
                  <a:srgbClr val="00448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contact@drivermetrics.com</a:t>
            </a:r>
            <a:r>
              <a:rPr lang="fr-FR" sz="1600" dirty="0">
                <a:solidFill>
                  <a:srgbClr val="004489"/>
                </a:solidFill>
              </a:rPr>
              <a:t> </a:t>
            </a:r>
          </a:p>
        </p:txBody>
      </p:sp>
      <p:pic>
        <p:nvPicPr>
          <p:cNvPr id="17" name="Image 16" descr="Une image contenant moniteur, équipement électronique, ordinateur, assis&#10;&#10;Description générée automatiquement">
            <a:extLst>
              <a:ext uri="{FF2B5EF4-FFF2-40B4-BE49-F238E27FC236}">
                <a16:creationId xmlns:a16="http://schemas.microsoft.com/office/drawing/2014/main" id="{69F3C898-0D02-064C-B607-4433613E8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50099" cy="163216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526" y="6154127"/>
            <a:ext cx="551473" cy="5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7D99B03-6E85-0A49-B0E4-023FEAF5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09" y="386707"/>
            <a:ext cx="8639159" cy="48080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fr-FR" dirty="0">
                <a:latin typeface="VinciSans" panose="02000000000000000000" pitchFamily="2" charset="0"/>
              </a:rPr>
              <a:t>La sécurité routière ce n’est pas juste des règles…. </a:t>
            </a:r>
            <a:br>
              <a:rPr lang="fr-FR" dirty="0">
                <a:latin typeface="VinciSans" panose="02000000000000000000" pitchFamily="2" charset="0"/>
              </a:rPr>
            </a:br>
            <a:r>
              <a:rPr lang="fr-FR" dirty="0">
                <a:latin typeface="VinciSans" panose="02000000000000000000" pitchFamily="2" charset="0"/>
              </a:rPr>
              <a:t>Que pouvez-vous faire pour améliorer la sécurité sur la route ?</a:t>
            </a:r>
            <a:endParaRPr lang="fr-FR" sz="1100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65F0833-9347-7B47-A10A-144E7ADEF2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2030" y="1596044"/>
            <a:ext cx="9255095" cy="3679341"/>
          </a:xfrm>
        </p:spPr>
        <p:txBody>
          <a:bodyPr/>
          <a:lstStyle/>
          <a:p>
            <a:r>
              <a:rPr lang="fr-FR" sz="1800" dirty="0"/>
              <a:t>Planifiez votre voyage à l'avance (heure de départ, sélection de l'itinéraire, inspection du véhicule, etc.)</a:t>
            </a:r>
          </a:p>
          <a:p>
            <a:r>
              <a:rPr lang="fr-FR" sz="1800" dirty="0"/>
              <a:t>Parlez à vos collègues ou à votre superviseur si vous n’êtes pas apte à conduire (fatigue, problèmes de santé)</a:t>
            </a:r>
          </a:p>
          <a:p>
            <a:r>
              <a:rPr lang="fr-FR" sz="1800" dirty="0"/>
              <a:t>Ne conduisez pas sous l'influence de l'alcool ! </a:t>
            </a:r>
          </a:p>
          <a:p>
            <a:pPr>
              <a:spcAft>
                <a:spcPts val="0"/>
              </a:spcAft>
            </a:pPr>
            <a:r>
              <a:rPr lang="fr-FR" sz="1800" dirty="0"/>
              <a:t>N'utilisez pas votre téléphone en conduisant</a:t>
            </a:r>
          </a:p>
          <a:p>
            <a:r>
              <a:rPr lang="fr-FR" sz="1800" dirty="0"/>
              <a:t>Exprimez-vous si votre chauffeur n'est pas en état de conduire en toute sécurité (abus d'alcool ou de drogues notamment)</a:t>
            </a:r>
          </a:p>
          <a:p>
            <a:r>
              <a:rPr lang="fr-FR" sz="1800" dirty="0"/>
              <a:t>Signalez à votre manager toute situation à risque observée en conduisant </a:t>
            </a:r>
          </a:p>
          <a:p>
            <a:r>
              <a:rPr lang="fr-FR" sz="1800" dirty="0"/>
              <a:t>Au volant, faites une pause au moins toutes les 2 heures</a:t>
            </a:r>
          </a:p>
          <a:p>
            <a:r>
              <a:rPr lang="fr-FR" sz="1800" dirty="0"/>
              <a:t>Pensez à alterner de conducteur pendant un long voyage avec vos collègues</a:t>
            </a:r>
          </a:p>
          <a:p>
            <a:r>
              <a:rPr lang="fr-FR" sz="1800" dirty="0"/>
              <a:t>Vérifiez que tous vos passagers sont en sécurité dans le véhicule (ceintures de sécurité attachées)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11664950" y="6240463"/>
            <a:ext cx="5270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D6203A-9E82-46D3-826D-BB98CB91E49C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D71C2D"/>
                </a:solidFill>
                <a:effectLst/>
                <a:uLnTx/>
                <a:uFillTx/>
                <a:latin typeface="Vinci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D71C2D"/>
              </a:solidFill>
              <a:effectLst/>
              <a:uLnTx/>
              <a:uFillTx/>
              <a:latin typeface="Vinci Sans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F70BDE-8670-4F4A-9F3F-6D94634806A9}"/>
              </a:ext>
            </a:extLst>
          </p:cNvPr>
          <p:cNvSpPr txBox="1"/>
          <p:nvPr/>
        </p:nvSpPr>
        <p:spPr>
          <a:xfrm>
            <a:off x="936340" y="5797896"/>
            <a:ext cx="8786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D71C2D"/>
                </a:solidFill>
              </a:rPr>
              <a:t>Faites attention aux uns et aux autres, avant, pendant et après le trajet !</a:t>
            </a:r>
          </a:p>
        </p:txBody>
      </p:sp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A5111A0-7ABA-D94B-A85C-93B9C3A5C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061" y="2414954"/>
            <a:ext cx="764032" cy="315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71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4283</TotalTime>
  <Words>391</Words>
  <Application>Microsoft Macintosh PowerPoint</Application>
  <PresentationFormat>Grand écran</PresentationFormat>
  <Paragraphs>24</Paragraphs>
  <Slides>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</vt:i4>
      </vt:variant>
    </vt:vector>
  </HeadingPairs>
  <TitlesOfParts>
    <vt:vector size="14" baseType="lpstr">
      <vt:lpstr>Vinci Sans Medium</vt:lpstr>
      <vt:lpstr>Calibri Light</vt:lpstr>
      <vt:lpstr>Vinci Sans Light</vt:lpstr>
      <vt:lpstr>Vinci Sans</vt:lpstr>
      <vt:lpstr>Vinci Sans Extra Light</vt:lpstr>
      <vt:lpstr>Calibri</vt:lpstr>
      <vt:lpstr>VinciSans</vt:lpstr>
      <vt:lpstr>Vinci Sans Black</vt:lpstr>
      <vt:lpstr>Arial</vt:lpstr>
      <vt:lpstr>Office Theme</vt:lpstr>
      <vt:lpstr>Conception personnalisée</vt:lpstr>
      <vt:lpstr>Présentation PowerPoint</vt:lpstr>
      <vt:lpstr>Présentation PowerPoint</vt:lpstr>
      <vt:lpstr>La sécurité routière ce n’est pas juste des règles….  Que pouvez-vous faire pour améliorer la sécurité sur la route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claudio soto</cp:lastModifiedBy>
  <cp:revision>158</cp:revision>
  <cp:lastPrinted>2020-08-24T05:53:21Z</cp:lastPrinted>
  <dcterms:created xsi:type="dcterms:W3CDTF">2020-01-10T10:11:38Z</dcterms:created>
  <dcterms:modified xsi:type="dcterms:W3CDTF">2020-11-05T13:37:45Z</dcterms:modified>
</cp:coreProperties>
</file>