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37" r:id="rId5"/>
    <p:sldId id="1139" r:id="rId6"/>
    <p:sldId id="1140" r:id="rId7"/>
  </p:sldIdLst>
  <p:sldSz cx="12192000" cy="6858000"/>
  <p:notesSz cx="6811963" cy="9942513"/>
  <p:embeddedFontLst>
    <p:embeddedFont>
      <p:font typeface="Calibri" panose="020F0502020204030204" pitchFamily="34" charset="0"/>
      <p:regular r:id="rId10"/>
      <p:bold r:id="rId10"/>
      <p:italic r:id="rId10"/>
      <p:boldItalic r:id="rId10"/>
    </p:embeddedFont>
    <p:embeddedFont>
      <p:font typeface="Calibri Light" panose="020F0302020204030204" pitchFamily="34" charset="0"/>
      <p:regular r:id="rId10"/>
      <p:italic r:id="rId10"/>
    </p:embeddedFont>
    <p:embeddedFont>
      <p:font typeface="Verdana" panose="020B0604030504040204" pitchFamily="34" charset="0"/>
      <p:regular r:id="rId11"/>
      <p:bold r:id="rId12"/>
      <p:italic r:id="rId13"/>
      <p:boldItalic r:id="rId14"/>
    </p:embeddedFont>
    <p:embeddedFont>
      <p:font typeface="Vinci Sans" panose="02000000000000000000" pitchFamily="2" charset="0"/>
      <p:regular r:id="rId10"/>
      <p:bold r:id="rId10"/>
      <p:italic r:id="rId10"/>
      <p:boldItalic r:id="rId10"/>
    </p:embeddedFont>
    <p:embeddedFont>
      <p:font typeface="Vinci Sans Black" panose="02000000000000000000" pitchFamily="2" charset="0"/>
      <p:bold r:id="rId10"/>
    </p:embeddedFont>
    <p:embeddedFont>
      <p:font typeface="Vinci Sans Extra Light" panose="02000000000000000000" pitchFamily="2" charset="0"/>
      <p:regular r:id="rId10"/>
    </p:embeddedFont>
    <p:embeddedFont>
      <p:font typeface="Vinci Sans Light" panose="02000000000000000000" pitchFamily="2" charset="0"/>
      <p:regular r:id="rId10"/>
      <p:italic r:id="rId10"/>
    </p:embeddedFont>
    <p:embeddedFont>
      <p:font typeface="Vinci Sans Medium" panose="02000000000000000000" pitchFamily="2" charset="0"/>
      <p:regular r:id="rId10"/>
    </p:embeddedFont>
    <p:embeddedFont>
      <p:font typeface="VinciSans" panose="02000000000000000000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NUL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6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13/01/2021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4" y="2387929"/>
            <a:ext cx="3416828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2: </a:t>
            </a:r>
            <a:r>
              <a:rPr lang="es-ES" sz="4800" b="1" dirty="0"/>
              <a:t>WORK AT HEIGHT</a:t>
            </a:r>
            <a:endParaRPr lang="es-ES" sz="2800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799492" y="5040923"/>
            <a:ext cx="8593015" cy="1664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26" y="6154127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863971" y="5097408"/>
            <a:ext cx="8464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All begins with the question: “</a:t>
            </a:r>
            <a:r>
              <a:rPr lang="en-US" sz="2000" b="1" dirty="0"/>
              <a:t>can the work be done safely from the ground?”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Fall protection equipment and safety nets should only be considered as a </a:t>
            </a:r>
            <a:r>
              <a:rPr lang="en-US" sz="2000" b="1" dirty="0"/>
              <a:t>last resort </a:t>
            </a:r>
            <a:r>
              <a:rPr lang="en-US" sz="2000" dirty="0"/>
              <a:t>if other safety equipment cannot be used.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ED77DE-E73D-4F0B-A000-CAB99B89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45" y="-28134"/>
            <a:ext cx="2337543" cy="1624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2C7C40-3BC6-4E27-A2C8-A89D011072F2}"/>
              </a:ext>
            </a:extLst>
          </p:cNvPr>
          <p:cNvSpPr/>
          <p:nvPr/>
        </p:nvSpPr>
        <p:spPr>
          <a:xfrm>
            <a:off x="646220" y="1596044"/>
            <a:ext cx="112644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4489"/>
                </a:solidFill>
              </a:rPr>
              <a:t>You are working at height if you: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4489"/>
                </a:solidFill>
              </a:rPr>
              <a:t>are working on a ladder, a flat roof, a scaffold or elevating </a:t>
            </a:r>
            <a:r>
              <a:rPr lang="en-US" dirty="0" err="1">
                <a:solidFill>
                  <a:srgbClr val="004489"/>
                </a:solidFill>
              </a:rPr>
              <a:t>plaftorm</a:t>
            </a:r>
            <a:r>
              <a:rPr lang="en-US" dirty="0">
                <a:solidFill>
                  <a:srgbClr val="004489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4489"/>
                </a:solidFill>
              </a:rPr>
              <a:t>could fall through a fragile surface;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4489"/>
                </a:solidFill>
              </a:rPr>
              <a:t>could fall into an opening in a floor or a hole in the ground. </a:t>
            </a:r>
          </a:p>
          <a:p>
            <a:endParaRPr lang="fr-FR" dirty="0">
              <a:solidFill>
                <a:srgbClr val="004489"/>
              </a:solidFill>
            </a:endParaRPr>
          </a:p>
          <a:p>
            <a:r>
              <a:rPr lang="fr-FR" b="1" dirty="0">
                <a:solidFill>
                  <a:srgbClr val="004489"/>
                </a:solidFill>
              </a:rPr>
              <a:t>The </a:t>
            </a:r>
            <a:r>
              <a:rPr lang="fr-FR" b="1" dirty="0" err="1">
                <a:solidFill>
                  <a:srgbClr val="004489"/>
                </a:solidFill>
              </a:rPr>
              <a:t>severity</a:t>
            </a:r>
            <a:r>
              <a:rPr lang="fr-FR" b="1" dirty="0">
                <a:solidFill>
                  <a:srgbClr val="004489"/>
                </a:solidFill>
              </a:rPr>
              <a:t> of the accidents </a:t>
            </a:r>
            <a:r>
              <a:rPr lang="fr-FR" b="1" dirty="0" err="1">
                <a:solidFill>
                  <a:srgbClr val="004489"/>
                </a:solidFill>
              </a:rPr>
              <a:t>increases</a:t>
            </a:r>
            <a:r>
              <a:rPr lang="fr-FR" b="1" dirty="0">
                <a:solidFill>
                  <a:srgbClr val="004489"/>
                </a:solidFill>
              </a:rPr>
              <a:t> </a:t>
            </a:r>
            <a:r>
              <a:rPr lang="fr-FR" b="1" dirty="0" err="1">
                <a:solidFill>
                  <a:srgbClr val="004489"/>
                </a:solidFill>
              </a:rPr>
              <a:t>with</a:t>
            </a:r>
            <a:r>
              <a:rPr lang="fr-FR" b="1" dirty="0">
                <a:solidFill>
                  <a:srgbClr val="004489"/>
                </a:solidFill>
              </a:rPr>
              <a:t> the </a:t>
            </a:r>
            <a:r>
              <a:rPr lang="fr-FR" b="1" dirty="0" err="1">
                <a:solidFill>
                  <a:srgbClr val="004489"/>
                </a:solidFill>
              </a:rPr>
              <a:t>height</a:t>
            </a:r>
            <a:r>
              <a:rPr lang="fr-FR" dirty="0">
                <a:solidFill>
                  <a:srgbClr val="004489"/>
                </a:solidFill>
              </a:rPr>
              <a:t>: international standards </a:t>
            </a:r>
            <a:r>
              <a:rPr lang="fr-FR" dirty="0" err="1">
                <a:solidFill>
                  <a:srgbClr val="004489"/>
                </a:solidFill>
              </a:rPr>
              <a:t>require</a:t>
            </a:r>
            <a:r>
              <a:rPr lang="fr-FR" dirty="0">
                <a:solidFill>
                  <a:srgbClr val="004489"/>
                </a:solidFill>
              </a:rPr>
              <a:t> the use of </a:t>
            </a:r>
            <a:r>
              <a:rPr lang="fr-FR" dirty="0" err="1">
                <a:solidFill>
                  <a:srgbClr val="004489"/>
                </a:solidFill>
              </a:rPr>
              <a:t>fall</a:t>
            </a:r>
            <a:r>
              <a:rPr lang="fr-FR" dirty="0">
                <a:solidFill>
                  <a:srgbClr val="004489"/>
                </a:solidFill>
              </a:rPr>
              <a:t> protection </a:t>
            </a:r>
            <a:r>
              <a:rPr lang="fr-FR" dirty="0" err="1">
                <a:solidFill>
                  <a:srgbClr val="004489"/>
                </a:solidFill>
              </a:rPr>
              <a:t>equipment</a:t>
            </a:r>
            <a:r>
              <a:rPr lang="fr-FR" dirty="0">
                <a:solidFill>
                  <a:srgbClr val="004489"/>
                </a:solidFill>
              </a:rPr>
              <a:t> for </a:t>
            </a:r>
            <a:r>
              <a:rPr lang="fr-FR" dirty="0" err="1">
                <a:solidFill>
                  <a:srgbClr val="004489"/>
                </a:solidFill>
              </a:rPr>
              <a:t>working</a:t>
            </a:r>
            <a:r>
              <a:rPr lang="fr-FR" dirty="0">
                <a:solidFill>
                  <a:srgbClr val="004489"/>
                </a:solidFill>
              </a:rPr>
              <a:t> at </a:t>
            </a:r>
            <a:r>
              <a:rPr lang="fr-FR" dirty="0" err="1">
                <a:solidFill>
                  <a:srgbClr val="004489"/>
                </a:solidFill>
              </a:rPr>
              <a:t>height</a:t>
            </a:r>
            <a:r>
              <a:rPr lang="fr-FR" dirty="0">
                <a:solidFill>
                  <a:srgbClr val="004489"/>
                </a:solidFill>
              </a:rPr>
              <a:t> </a:t>
            </a:r>
            <a:r>
              <a:rPr lang="fr-FR" dirty="0" err="1">
                <a:solidFill>
                  <a:srgbClr val="004489"/>
                </a:solidFill>
              </a:rPr>
              <a:t>above</a:t>
            </a:r>
            <a:r>
              <a:rPr lang="fr-FR" dirty="0">
                <a:solidFill>
                  <a:srgbClr val="004489"/>
                </a:solidFill>
              </a:rPr>
              <a:t> 1.5 m.</a:t>
            </a:r>
          </a:p>
          <a:p>
            <a:r>
              <a:rPr lang="en-US" b="1" dirty="0">
                <a:solidFill>
                  <a:srgbClr val="004489"/>
                </a:solidFill>
              </a:rPr>
              <a:t>Managing work at height follows a hierarchy of controls:</a:t>
            </a:r>
          </a:p>
          <a:p>
            <a:endParaRPr lang="en-US" dirty="0">
              <a:solidFill>
                <a:srgbClr val="00448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4489"/>
                </a:solidFill>
              </a:rPr>
              <a:t>avoid,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4489"/>
                </a:solidFill>
              </a:rPr>
              <a:t>prevent,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4489"/>
                </a:solidFill>
              </a:rPr>
              <a:t>arrest.</a:t>
            </a:r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782111" y="516608"/>
            <a:ext cx="4688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What</a:t>
            </a:r>
            <a:r>
              <a:rPr lang="fr-FR" sz="2400" b="1" dirty="0">
                <a:solidFill>
                  <a:srgbClr val="004489"/>
                </a:solidFill>
                <a:latin typeface="VinciSans" panose="02000000000000000000" pitchFamily="2" charset="0"/>
              </a:rPr>
              <a:t> </a:t>
            </a:r>
            <a:r>
              <a:rPr lang="fr-FR" sz="24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is</a:t>
            </a:r>
            <a:r>
              <a:rPr lang="fr-FR" sz="2400" b="1" dirty="0">
                <a:solidFill>
                  <a:srgbClr val="004489"/>
                </a:solidFill>
                <a:latin typeface="VinciSans" panose="02000000000000000000" pitchFamily="2" charset="0"/>
              </a:rPr>
              <a:t> Work at </a:t>
            </a:r>
            <a:r>
              <a:rPr lang="fr-FR" sz="24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Height</a:t>
            </a:r>
            <a:r>
              <a:rPr lang="fr-FR" sz="2400" b="1" dirty="0">
                <a:solidFill>
                  <a:srgbClr val="004489"/>
                </a:solidFill>
                <a:latin typeface="VinciSans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E8F142F-BD30-4B6D-A7FF-1D3329B6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latin typeface="VinciSans" panose="02000000000000000000" pitchFamily="2" charset="0"/>
                <a:ea typeface="+mn-ea"/>
                <a:cs typeface="+mn-cs"/>
              </a:rPr>
              <a:t>Planning </a:t>
            </a:r>
            <a:r>
              <a:rPr lang="fr-FR" sz="2400" b="1" dirty="0" err="1">
                <a:latin typeface="VinciSans" panose="02000000000000000000" pitchFamily="2" charset="0"/>
                <a:ea typeface="+mn-ea"/>
                <a:cs typeface="+mn-cs"/>
              </a:rPr>
              <a:t>your</a:t>
            </a:r>
            <a:r>
              <a:rPr lang="fr-FR" sz="2400" b="1" dirty="0">
                <a:latin typeface="VinciSans" panose="02000000000000000000" pitchFamily="2" charset="0"/>
                <a:ea typeface="+mn-ea"/>
                <a:cs typeface="+mn-cs"/>
              </a:rPr>
              <a:t> </a:t>
            </a:r>
            <a:r>
              <a:rPr lang="fr-FR" sz="2400" b="1" dirty="0" err="1">
                <a:latin typeface="VinciSans" panose="02000000000000000000" pitchFamily="2" charset="0"/>
                <a:ea typeface="+mn-ea"/>
                <a:cs typeface="+mn-cs"/>
              </a:rPr>
              <a:t>work</a:t>
            </a:r>
            <a:endParaRPr lang="fr-FR" sz="2400" b="1" dirty="0">
              <a:latin typeface="VinciSans" panose="02000000000000000000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1796E7-2091-4E73-8BF6-64B21EDFD22C}"/>
              </a:ext>
            </a:extLst>
          </p:cNvPr>
          <p:cNvSpPr txBox="1"/>
          <p:nvPr/>
        </p:nvSpPr>
        <p:spPr>
          <a:xfrm>
            <a:off x="429194" y="1275115"/>
            <a:ext cx="9473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en-US" altLang="fr-FR" dirty="0">
                <a:solidFill>
                  <a:srgbClr val="004489"/>
                </a:solidFill>
                <a:latin typeface="+mn-lt"/>
              </a:rPr>
              <a:t>Before we do work at height we must always </a:t>
            </a:r>
            <a:r>
              <a:rPr lang="en-US" altLang="fr-FR" b="1" dirty="0">
                <a:solidFill>
                  <a:srgbClr val="004489"/>
                </a:solidFill>
                <a:latin typeface="+mn-lt"/>
              </a:rPr>
              <a:t>STOP</a:t>
            </a:r>
            <a:r>
              <a:rPr lang="en-US" altLang="fr-FR" dirty="0">
                <a:solidFill>
                  <a:srgbClr val="004489"/>
                </a:solidFill>
                <a:latin typeface="+mn-lt"/>
              </a:rPr>
              <a:t> and </a:t>
            </a:r>
            <a:r>
              <a:rPr lang="en-US" altLang="fr-FR" b="1" dirty="0">
                <a:solidFill>
                  <a:srgbClr val="004489"/>
                </a:solidFill>
                <a:latin typeface="+mn-lt"/>
              </a:rPr>
              <a:t>THINK</a:t>
            </a:r>
            <a:r>
              <a:rPr lang="en-US" altLang="fr-FR" dirty="0">
                <a:solidFill>
                  <a:srgbClr val="004489"/>
                </a:solidFill>
                <a:latin typeface="+mn-lt"/>
              </a:rPr>
              <a:t>:</a:t>
            </a:r>
          </a:p>
          <a:p>
            <a:pPr eaLnBrk="1" hangingPunct="1">
              <a:buFontTx/>
              <a:buNone/>
            </a:pPr>
            <a:endParaRPr lang="en-US" altLang="fr-FR" dirty="0">
              <a:solidFill>
                <a:srgbClr val="004489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fr-FR" dirty="0">
              <a:solidFill>
                <a:srgbClr val="004489"/>
              </a:solidFill>
              <a:latin typeface="+mn-lt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fr-FR" dirty="0">
                <a:solidFill>
                  <a:srgbClr val="004489"/>
                </a:solidFill>
                <a:latin typeface="+mn-lt"/>
              </a:rPr>
              <a:t>Ensure you have a safe means of access/egress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fr-FR" dirty="0">
                <a:solidFill>
                  <a:srgbClr val="004489"/>
                </a:solidFill>
                <a:latin typeface="+mn-lt"/>
              </a:rPr>
              <a:t>Check if the platform you are standing on is stable, secured and fitted with collective protections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fr-FR" dirty="0">
                <a:solidFill>
                  <a:srgbClr val="004489"/>
                </a:solidFill>
                <a:latin typeface="+mn-lt"/>
              </a:rPr>
              <a:t>Ensure there is always a supervisor to assist you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fr-FR" dirty="0">
                <a:solidFill>
                  <a:srgbClr val="004489"/>
                </a:solidFill>
              </a:rPr>
              <a:t>Ensure you have all necessary fall protection and wear it correctly</a:t>
            </a:r>
          </a:p>
          <a:p>
            <a:pPr eaLnBrk="1" hangingPunct="1"/>
            <a:endParaRPr lang="en-US" altLang="fr-FR" dirty="0"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CED85B-6C78-4563-AE4F-CEED3A9E4A3E}"/>
              </a:ext>
            </a:extLst>
          </p:cNvPr>
          <p:cNvSpPr txBox="1"/>
          <p:nvPr/>
        </p:nvSpPr>
        <p:spPr>
          <a:xfrm>
            <a:off x="545963" y="3653564"/>
            <a:ext cx="878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b="1" dirty="0">
                <a:solidFill>
                  <a:srgbClr val="FF3300"/>
                </a:solidFill>
                <a:latin typeface="Verdana" panose="020B0604030504040204" pitchFamily="34" charset="0"/>
              </a:rPr>
              <a:t>DO YOU KNOW YOUR </a:t>
            </a:r>
            <a:r>
              <a:rPr lang="en-US" altLang="fr-FR" b="1" u="sng" dirty="0">
                <a:solidFill>
                  <a:srgbClr val="FF3300"/>
                </a:solidFill>
                <a:latin typeface="Verdana" panose="020B0604030504040204" pitchFamily="34" charset="0"/>
              </a:rPr>
              <a:t>FALL PROTECTION EQUIPMENT</a:t>
            </a:r>
            <a:r>
              <a:rPr lang="en-US" altLang="fr-FR" b="1" dirty="0">
                <a:solidFill>
                  <a:srgbClr val="FF3300"/>
                </a:solidFill>
                <a:latin typeface="Verdana" panose="020B0604030504040204" pitchFamily="34" charset="0"/>
              </a:rPr>
              <a:t>?</a:t>
            </a:r>
          </a:p>
          <a:p>
            <a:endParaRPr lang="en-US" altLang="fr-FR" b="1" dirty="0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endParaRPr lang="en-US" altLang="fr-FR" b="1" dirty="0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endParaRPr lang="en-US" altLang="fr-FR" b="1" dirty="0">
              <a:solidFill>
                <a:srgbClr val="000000"/>
              </a:solidFill>
            </a:endParaRPr>
          </a:p>
          <a:p>
            <a:endParaRPr lang="en-US" altLang="fr-FR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5" name="Picture 14" descr="H31-fall-arrest-safety-harn">
            <a:extLst>
              <a:ext uri="{FF2B5EF4-FFF2-40B4-BE49-F238E27FC236}">
                <a16:creationId xmlns:a16="http://schemas.microsoft.com/office/drawing/2014/main" id="{E2AECC9D-31D7-49F2-8614-007487F4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5600"/>
          <a:stretch>
            <a:fillRect/>
          </a:stretch>
        </p:blipFill>
        <p:spPr bwMode="auto">
          <a:xfrm>
            <a:off x="545963" y="4297268"/>
            <a:ext cx="854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5D7F797C-4E01-4AC9-872C-24B552EA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55" y="5177524"/>
            <a:ext cx="1476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b="1" dirty="0">
                <a:latin typeface="Verdana" panose="020B0604030504040204" pitchFamily="34" charset="0"/>
              </a:rPr>
              <a:t>Safety Harness</a:t>
            </a:r>
          </a:p>
        </p:txBody>
      </p:sp>
      <p:pic>
        <p:nvPicPr>
          <p:cNvPr id="17" name="Picture 17" descr="Scorpion_inuse">
            <a:extLst>
              <a:ext uri="{FF2B5EF4-FFF2-40B4-BE49-F238E27FC236}">
                <a16:creationId xmlns:a16="http://schemas.microsoft.com/office/drawing/2014/main" id="{89DC60C6-244E-4ACB-B700-B97FDBDE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28799" b="24001"/>
          <a:stretch>
            <a:fillRect/>
          </a:stretch>
        </p:blipFill>
        <p:spPr bwMode="auto">
          <a:xfrm>
            <a:off x="5353284" y="4554570"/>
            <a:ext cx="114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300x300_9052">
            <a:extLst>
              <a:ext uri="{FF2B5EF4-FFF2-40B4-BE49-F238E27FC236}">
                <a16:creationId xmlns:a16="http://schemas.microsoft.com/office/drawing/2014/main" id="{1237584B-6AC5-48A1-B1DE-D0D50D7B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r="6799"/>
          <a:stretch>
            <a:fillRect/>
          </a:stretch>
        </p:blipFill>
        <p:spPr bwMode="auto">
          <a:xfrm>
            <a:off x="3771745" y="4899167"/>
            <a:ext cx="1013905" cy="13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21">
            <a:extLst>
              <a:ext uri="{FF2B5EF4-FFF2-40B4-BE49-F238E27FC236}">
                <a16:creationId xmlns:a16="http://schemas.microsoft.com/office/drawing/2014/main" id="{2E8A18E6-44A8-4293-9E72-1E4EBB0D4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7451" y="4557287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B25BB473-79EC-457B-811D-5B84133253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3394" y="5225451"/>
            <a:ext cx="464933" cy="1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5FB99FA1-4427-4227-AF10-9B12D04C99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2971" y="499253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28">
            <a:extLst>
              <a:ext uri="{FF2B5EF4-FFF2-40B4-BE49-F238E27FC236}">
                <a16:creationId xmlns:a16="http://schemas.microsoft.com/office/drawing/2014/main" id="{1EDA2CCE-ACE7-49B4-9094-87B0B56AA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5165" y="4148733"/>
            <a:ext cx="814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b="1" dirty="0">
                <a:latin typeface="Verdana" panose="020B0604030504040204" pitchFamily="34" charset="0"/>
              </a:rPr>
              <a:t>Lifeline</a:t>
            </a:r>
          </a:p>
        </p:txBody>
      </p:sp>
      <p:pic>
        <p:nvPicPr>
          <p:cNvPr id="23" name="Picture 30">
            <a:extLst>
              <a:ext uri="{FF2B5EF4-FFF2-40B4-BE49-F238E27FC236}">
                <a16:creationId xmlns:a16="http://schemas.microsoft.com/office/drawing/2014/main" id="{6D16505A-DAC7-4ED4-B0BE-7F95CC4E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29" y="4477279"/>
            <a:ext cx="11144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0">
            <a:extLst>
              <a:ext uri="{FF2B5EF4-FFF2-40B4-BE49-F238E27FC236}">
                <a16:creationId xmlns:a16="http://schemas.microsoft.com/office/drawing/2014/main" id="{55073F03-C9E8-4D7A-A141-61DD3E52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408" y="4252303"/>
            <a:ext cx="1255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b="1" dirty="0">
                <a:latin typeface="Verdana" panose="020B0604030504040204" pitchFamily="34" charset="0"/>
              </a:rPr>
              <a:t>Fall Arrestor</a:t>
            </a:r>
          </a:p>
        </p:txBody>
      </p:sp>
    </p:spTree>
    <p:extLst>
      <p:ext uri="{BB962C8B-B14F-4D97-AF65-F5344CB8AC3E}">
        <p14:creationId xmlns:p14="http://schemas.microsoft.com/office/powerpoint/2010/main" val="410957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F459709-EF41-432E-8AD1-FF61C6A992A7}"/>
              </a:ext>
            </a:extLst>
          </p:cNvPr>
          <p:cNvSpPr txBox="1">
            <a:spLocks/>
          </p:cNvSpPr>
          <p:nvPr/>
        </p:nvSpPr>
        <p:spPr>
          <a:xfrm>
            <a:off x="943043" y="485303"/>
            <a:ext cx="8678817" cy="78581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>
              <a:lnSpc>
                <a:spcPct val="90000"/>
              </a:lnSpc>
              <a:defRPr/>
            </a:pP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Work at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Height</a:t>
            </a: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 Training Program –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Soletanche</a:t>
            </a: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 Freyssinet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D7CE5-B115-4A5E-8C1D-B28E65A6CA28}"/>
              </a:ext>
            </a:extLst>
          </p:cNvPr>
          <p:cNvSpPr txBox="1"/>
          <p:nvPr/>
        </p:nvSpPr>
        <p:spPr>
          <a:xfrm>
            <a:off x="118556" y="1271116"/>
            <a:ext cx="1180991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</a:rPr>
              <a:t>In 2016 </a:t>
            </a:r>
            <a:r>
              <a:rPr lang="fr-FR" dirty="0" err="1">
                <a:latin typeface="Calibri" panose="020F0502020204030204" pitchFamily="34" charset="0"/>
              </a:rPr>
              <a:t>Soletanche</a:t>
            </a:r>
            <a:r>
              <a:rPr lang="fr-FR" dirty="0">
                <a:latin typeface="Calibri" panose="020F0502020204030204" pitchFamily="34" charset="0"/>
              </a:rPr>
              <a:t> Freyssinet </a:t>
            </a:r>
            <a:r>
              <a:rPr lang="fr-FR" dirty="0" err="1">
                <a:latin typeface="Calibri" panose="020F0502020204030204" pitchFamily="34" charset="0"/>
              </a:rPr>
              <a:t>established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specialized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work</a:t>
            </a:r>
            <a:r>
              <a:rPr lang="fr-FR" dirty="0">
                <a:latin typeface="Calibri" panose="020F0502020204030204" pitchFamily="34" charset="0"/>
              </a:rPr>
              <a:t> at </a:t>
            </a:r>
            <a:r>
              <a:rPr lang="fr-FR" dirty="0" err="1">
                <a:latin typeface="Calibri" panose="020F0502020204030204" pitchFamily="34" charset="0"/>
              </a:rPr>
              <a:t>heigh</a:t>
            </a:r>
            <a:r>
              <a:rPr lang="fr-FR" dirty="0">
                <a:latin typeface="Calibri" panose="020F0502020204030204" pitchFamily="34" charset="0"/>
              </a:rPr>
              <a:t> training centers in </a:t>
            </a:r>
            <a:r>
              <a:rPr lang="fr-FR" dirty="0" err="1">
                <a:latin typeface="Calibri" panose="020F0502020204030204" pitchFamily="34" charset="0"/>
              </a:rPr>
              <a:t>several</a:t>
            </a:r>
            <a:r>
              <a:rPr lang="fr-FR" dirty="0">
                <a:latin typeface="Calibri" panose="020F0502020204030204" pitchFamily="34" charset="0"/>
              </a:rPr>
              <a:t> countries.</a:t>
            </a:r>
          </a:p>
          <a:p>
            <a:endParaRPr lang="fr-FR" dirty="0">
              <a:latin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</a:rPr>
              <a:t>Need to </a:t>
            </a:r>
            <a:r>
              <a:rPr lang="fr-FR" dirty="0" err="1">
                <a:latin typeface="Calibri" panose="020F0502020204030204" pitchFamily="34" charset="0"/>
              </a:rPr>
              <a:t>provide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b="1" u="sng" dirty="0" err="1">
                <a:latin typeface="Calibri" panose="020F0502020204030204" pitchFamily="34" charset="0"/>
              </a:rPr>
              <a:t>professional</a:t>
            </a:r>
            <a:r>
              <a:rPr lang="fr-FR" b="1" u="sng" dirty="0">
                <a:latin typeface="Calibri" panose="020F0502020204030204" pitchFamily="34" charset="0"/>
              </a:rPr>
              <a:t> </a:t>
            </a:r>
            <a:r>
              <a:rPr lang="fr-FR" b="1" u="sng" dirty="0" err="1">
                <a:latin typeface="Calibri" panose="020F0502020204030204" pitchFamily="34" charset="0"/>
              </a:rPr>
              <a:t>work</a:t>
            </a:r>
            <a:r>
              <a:rPr lang="fr-FR" b="1" u="sng" dirty="0">
                <a:latin typeface="Calibri" panose="020F0502020204030204" pitchFamily="34" charset="0"/>
              </a:rPr>
              <a:t> at </a:t>
            </a:r>
            <a:r>
              <a:rPr lang="fr-FR" b="1" u="sng" dirty="0" err="1">
                <a:latin typeface="Calibri" panose="020F0502020204030204" pitchFamily="34" charset="0"/>
              </a:rPr>
              <a:t>height</a:t>
            </a:r>
            <a:r>
              <a:rPr lang="fr-FR" b="1" u="sng" dirty="0">
                <a:latin typeface="Calibri" panose="020F0502020204030204" pitchFamily="34" charset="0"/>
              </a:rPr>
              <a:t> training </a:t>
            </a:r>
            <a:r>
              <a:rPr lang="fr-FR" dirty="0">
                <a:latin typeface="Calibri" panose="020F0502020204030204" pitchFamily="34" charset="0"/>
              </a:rPr>
              <a:t>at SF </a:t>
            </a:r>
            <a:r>
              <a:rPr lang="fr-FR" dirty="0" err="1">
                <a:latin typeface="Calibri" panose="020F0502020204030204" pitchFamily="34" charset="0"/>
              </a:rPr>
              <a:t>level</a:t>
            </a:r>
            <a:r>
              <a:rPr lang="fr-FR" dirty="0"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</a:rPr>
              <a:t>SF </a:t>
            </a:r>
            <a:r>
              <a:rPr lang="fr-FR" sz="2000" dirty="0" err="1">
                <a:latin typeface="Calibri" panose="020F0502020204030204" pitchFamily="34" charset="0"/>
              </a:rPr>
              <a:t>specialized</a:t>
            </a:r>
            <a:r>
              <a:rPr lang="fr-FR" sz="2000" dirty="0">
                <a:latin typeface="Calibri" panose="020F0502020204030204" pitchFamily="34" charset="0"/>
              </a:rPr>
              <a:t> training centers are </a:t>
            </a:r>
            <a:r>
              <a:rPr lang="fr-FR" sz="2000" dirty="0" err="1">
                <a:latin typeface="Calibri" panose="020F0502020204030204" pitchFamily="34" charset="0"/>
              </a:rPr>
              <a:t>managed</a:t>
            </a:r>
            <a:r>
              <a:rPr lang="fr-FR" sz="2000" dirty="0">
                <a:latin typeface="Calibri" panose="020F0502020204030204" pitchFamily="34" charset="0"/>
              </a:rPr>
              <a:t> at </a:t>
            </a:r>
            <a:r>
              <a:rPr lang="fr-FR" sz="2000" dirty="0" err="1">
                <a:latin typeface="Calibri" panose="020F0502020204030204" pitchFamily="34" charset="0"/>
              </a:rPr>
              <a:t>regional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level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endParaRPr lang="fr-FR" sz="2000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</a:rPr>
              <a:t>A team of </a:t>
            </a:r>
            <a:r>
              <a:rPr lang="fr-FR" sz="2000" dirty="0" err="1">
                <a:latin typeface="Calibri" panose="020F0502020204030204" pitchFamily="34" charset="0"/>
              </a:rPr>
              <a:t>internal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trainers</a:t>
            </a:r>
            <a:r>
              <a:rPr lang="fr-FR" sz="2000" dirty="0">
                <a:latin typeface="Calibri" panose="020F0502020204030204" pitchFamily="34" charset="0"/>
              </a:rPr>
              <a:t> has been </a:t>
            </a:r>
            <a:r>
              <a:rPr lang="fr-FR" sz="2000" dirty="0" err="1">
                <a:latin typeface="Calibri" panose="020F0502020204030204" pitchFamily="34" charset="0"/>
              </a:rPr>
              <a:t>appointed</a:t>
            </a:r>
            <a:r>
              <a:rPr lang="fr-FR" sz="2000" dirty="0">
                <a:latin typeface="Calibri" panose="020F0502020204030204" pitchFamily="34" charset="0"/>
              </a:rPr>
              <a:t>: </a:t>
            </a:r>
            <a:r>
              <a:rPr lang="fr-FR" sz="2000" dirty="0" err="1">
                <a:latin typeface="Calibri" panose="020F0502020204030204" pitchFamily="34" charset="0"/>
              </a:rPr>
              <a:t>favor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b="1" u="sng" dirty="0" err="1">
                <a:latin typeface="Calibri" panose="020F0502020204030204" pitchFamily="34" charset="0"/>
              </a:rPr>
              <a:t>internal</a:t>
            </a:r>
            <a:r>
              <a:rPr lang="fr-FR" sz="2000" b="1" u="sng" dirty="0">
                <a:latin typeface="Calibri" panose="020F0502020204030204" pitchFamily="34" charset="0"/>
              </a:rPr>
              <a:t> training </a:t>
            </a:r>
            <a:r>
              <a:rPr lang="fr-FR" sz="2000" dirty="0" err="1">
                <a:latin typeface="Calibri" panose="020F0502020204030204" pitchFamily="34" charset="0"/>
              </a:rPr>
              <a:t>other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than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external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andcreate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our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own</a:t>
            </a:r>
            <a:r>
              <a:rPr lang="fr-FR" sz="2000" dirty="0">
                <a:latin typeface="Calibri" panose="020F0502020204030204" pitchFamily="34" charset="0"/>
              </a:rPr>
              <a:t> program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err="1">
                <a:latin typeface="Calibri" panose="020F0502020204030204" pitchFamily="34" charset="0"/>
              </a:rPr>
              <a:t>Ensure</a:t>
            </a:r>
            <a:r>
              <a:rPr lang="fr-FR" sz="2000" dirty="0">
                <a:latin typeface="Calibri" panose="020F0502020204030204" pitchFamily="34" charset="0"/>
              </a:rPr>
              <a:t> all personnel </a:t>
            </a:r>
            <a:r>
              <a:rPr lang="fr-FR" sz="2000" dirty="0" err="1">
                <a:latin typeface="Calibri" panose="020F0502020204030204" pitchFamily="34" charset="0"/>
              </a:rPr>
              <a:t>exposed</a:t>
            </a:r>
            <a:r>
              <a:rPr lang="fr-FR" sz="2000" dirty="0">
                <a:latin typeface="Calibri" panose="020F0502020204030204" pitchFamily="34" charset="0"/>
              </a:rPr>
              <a:t> to the </a:t>
            </a:r>
            <a:r>
              <a:rPr lang="fr-FR" sz="2000" dirty="0" err="1">
                <a:latin typeface="Calibri" panose="020F0502020204030204" pitchFamily="34" charset="0"/>
              </a:rPr>
              <a:t>risk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is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properly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trained</a:t>
            </a:r>
            <a:r>
              <a:rPr lang="fr-FR" sz="2000" dirty="0">
                <a:latin typeface="Calibri" panose="020F0502020204030204" pitchFamily="34" charset="0"/>
              </a:rPr>
              <a:t> and </a:t>
            </a:r>
            <a:r>
              <a:rPr lang="fr-FR" sz="2000" dirty="0" err="1">
                <a:latin typeface="Calibri" panose="020F0502020204030204" pitchFamily="34" charset="0"/>
              </a:rPr>
              <a:t>monitored</a:t>
            </a: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pPr algn="ctr"/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Do </a:t>
            </a:r>
            <a:r>
              <a:rPr lang="fr-FR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you</a:t>
            </a:r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know </a:t>
            </a:r>
            <a:r>
              <a:rPr lang="fr-FR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your</a:t>
            </a:r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FR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closest</a:t>
            </a:r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Work at </a:t>
            </a:r>
            <a:r>
              <a:rPr lang="fr-FR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Height</a:t>
            </a:r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Training Center?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F459709-EF41-432E-8AD1-FF61C6A992A7}"/>
              </a:ext>
            </a:extLst>
          </p:cNvPr>
          <p:cNvSpPr txBox="1">
            <a:spLocks/>
          </p:cNvSpPr>
          <p:nvPr/>
        </p:nvSpPr>
        <p:spPr>
          <a:xfrm>
            <a:off x="943043" y="485303"/>
            <a:ext cx="8678817" cy="78581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>
              <a:lnSpc>
                <a:spcPct val="90000"/>
              </a:lnSpc>
              <a:defRPr/>
            </a:pP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Work at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Height</a:t>
            </a: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-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resources</a:t>
            </a: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 at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your</a:t>
            </a:r>
            <a:r>
              <a:rPr lang="fr-FR" dirty="0">
                <a:solidFill>
                  <a:srgbClr val="004489"/>
                </a:solidFill>
                <a:latin typeface="VinciSans" panose="02000000000000000000" pitchFamily="2" charset="0"/>
              </a:rPr>
              <a:t> </a:t>
            </a:r>
            <a:r>
              <a:rPr lang="fr-FR" dirty="0" err="1">
                <a:solidFill>
                  <a:srgbClr val="004489"/>
                </a:solidFill>
                <a:latin typeface="VinciSans" panose="02000000000000000000" pitchFamily="2" charset="0"/>
              </a:rPr>
              <a:t>disposal</a:t>
            </a:r>
            <a:endParaRPr lang="fr-FR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D7CE5-B115-4A5E-8C1D-B28E65A6CA28}"/>
              </a:ext>
            </a:extLst>
          </p:cNvPr>
          <p:cNvSpPr txBox="1"/>
          <p:nvPr/>
        </p:nvSpPr>
        <p:spPr>
          <a:xfrm>
            <a:off x="118556" y="1271116"/>
            <a:ext cx="1180991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</a:rPr>
              <a:t>SF </a:t>
            </a:r>
            <a:r>
              <a:rPr lang="fr-FR" sz="2000" dirty="0" err="1">
                <a:latin typeface="Calibri" panose="020F0502020204030204" pitchFamily="34" charset="0"/>
              </a:rPr>
              <a:t>specialized</a:t>
            </a:r>
            <a:r>
              <a:rPr lang="fr-FR" sz="2000" dirty="0">
                <a:latin typeface="Calibri" panose="020F0502020204030204" pitchFamily="34" charset="0"/>
              </a:rPr>
              <a:t> training centers are </a:t>
            </a:r>
            <a:r>
              <a:rPr lang="fr-FR" sz="2000" dirty="0" err="1">
                <a:latin typeface="Calibri" panose="020F0502020204030204" pitchFamily="34" charset="0"/>
              </a:rPr>
              <a:t>managed</a:t>
            </a:r>
            <a:r>
              <a:rPr lang="fr-FR" sz="2000" dirty="0">
                <a:latin typeface="Calibri" panose="020F0502020204030204" pitchFamily="34" charset="0"/>
              </a:rPr>
              <a:t> at </a:t>
            </a:r>
            <a:r>
              <a:rPr lang="fr-FR" sz="2000" dirty="0" err="1">
                <a:latin typeface="Calibri" panose="020F0502020204030204" pitchFamily="34" charset="0"/>
              </a:rPr>
              <a:t>regional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level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err="1">
                <a:latin typeface="Calibri" panose="020F0502020204030204" pitchFamily="34" charset="0"/>
              </a:rPr>
              <a:t>Awareness</a:t>
            </a:r>
            <a:r>
              <a:rPr lang="fr-FR" sz="2000" dirty="0">
                <a:latin typeface="Calibri" panose="020F0502020204030204" pitchFamily="34" charset="0"/>
              </a:rPr>
              <a:t> and communication </a:t>
            </a:r>
            <a:r>
              <a:rPr lang="fr-FR" sz="2000" dirty="0" err="1">
                <a:latin typeface="Calibri" panose="020F0502020204030204" pitchFamily="34" charset="0"/>
              </a:rPr>
              <a:t>resources</a:t>
            </a:r>
            <a:r>
              <a:rPr lang="fr-FR" sz="2000" dirty="0">
                <a:latin typeface="Calibri" panose="020F0502020204030204" pitchFamily="34" charset="0"/>
              </a:rPr>
              <a:t>: « Fatal second » </a:t>
            </a:r>
            <a:r>
              <a:rPr lang="fr-FR" sz="2000" dirty="0" err="1">
                <a:latin typeface="Calibri" panose="020F0502020204030204" pitchFamily="34" charset="0"/>
              </a:rPr>
              <a:t>movie</a:t>
            </a: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</a:rPr>
              <a:t>Freyssinet </a:t>
            </a:r>
            <a:r>
              <a:rPr lang="fr-FR" sz="2000" dirty="0" err="1">
                <a:latin typeface="Calibri" panose="020F0502020204030204" pitchFamily="34" charset="0"/>
              </a:rPr>
              <a:t>Safety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Technical</a:t>
            </a:r>
            <a:r>
              <a:rPr lang="fr-FR" sz="2000" dirty="0">
                <a:latin typeface="Calibri" panose="020F0502020204030204" pitchFamily="34" charset="0"/>
              </a:rPr>
              <a:t> Standards – Work at </a:t>
            </a:r>
            <a:r>
              <a:rPr lang="fr-FR" sz="2000" dirty="0" err="1">
                <a:latin typeface="Calibri" panose="020F0502020204030204" pitchFamily="34" charset="0"/>
              </a:rPr>
              <a:t>Height</a:t>
            </a: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latin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4356</TotalTime>
  <Words>342</Words>
  <Application>Microsoft Office PowerPoint</Application>
  <PresentationFormat>Grand écran</PresentationFormat>
  <Paragraphs>65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8" baseType="lpstr">
      <vt:lpstr>Vinci Sans Light</vt:lpstr>
      <vt:lpstr>Arial</vt:lpstr>
      <vt:lpstr>VinciSans</vt:lpstr>
      <vt:lpstr>Calibri Light</vt:lpstr>
      <vt:lpstr>Calibri</vt:lpstr>
      <vt:lpstr>Vinci Sans Extra Light</vt:lpstr>
      <vt:lpstr>Wingdings</vt:lpstr>
      <vt:lpstr>Vinci Sans Medium</vt:lpstr>
      <vt:lpstr>Vinci Sans</vt:lpstr>
      <vt:lpstr>Vinci Sans Black</vt:lpstr>
      <vt:lpstr>Verdana</vt:lpstr>
      <vt:lpstr>Office Theme</vt:lpstr>
      <vt:lpstr>Conception personnalisée</vt:lpstr>
      <vt:lpstr>Présentation PowerPoint</vt:lpstr>
      <vt:lpstr>Présentation PowerPoint</vt:lpstr>
      <vt:lpstr>Planning your work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164</cp:revision>
  <cp:lastPrinted>2020-08-24T05:53:21Z</cp:lastPrinted>
  <dcterms:created xsi:type="dcterms:W3CDTF">2020-01-10T10:11:38Z</dcterms:created>
  <dcterms:modified xsi:type="dcterms:W3CDTF">2021-01-13T10:15:48Z</dcterms:modified>
</cp:coreProperties>
</file>