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9" r:id="rId2"/>
  </p:sldMasterIdLst>
  <p:notesMasterIdLst>
    <p:notesMasterId r:id="rId8"/>
  </p:notesMasterIdLst>
  <p:handoutMasterIdLst>
    <p:handoutMasterId r:id="rId9"/>
  </p:handoutMasterIdLst>
  <p:sldIdLst>
    <p:sldId id="1138" r:id="rId3"/>
    <p:sldId id="1104" r:id="rId4"/>
    <p:sldId id="1137" r:id="rId5"/>
    <p:sldId id="1139" r:id="rId6"/>
    <p:sldId id="1140" r:id="rId7"/>
  </p:sldIdLst>
  <p:sldSz cx="12192000" cy="6858000"/>
  <p:notesSz cx="6811963" cy="9942513"/>
  <p:embeddedFontLst>
    <p:embeddedFont>
      <p:font typeface="Verdana" panose="020B0604030504040204" pitchFamily="34" charset="0"/>
      <p:regular r:id="rId10"/>
      <p:bold r:id="rId11"/>
      <p:italic r:id="rId12"/>
      <p:boldItalic r:id="rId13"/>
    </p:embeddedFont>
    <p:embeddedFont>
      <p:font typeface="VinciSans" panose="02000000000000000000" pitchFamily="2" charset="0"/>
      <p:regular r:id="rId14"/>
    </p:embeddedFont>
    <p:embeddedFont>
      <p:font typeface="Vinci Sans Light" panose="02000000000000000000" pitchFamily="2" charset="0"/>
      <p:regular r:id="rId14"/>
      <p:italic r:id="rId14"/>
    </p:embeddedFont>
    <p:embeddedFont>
      <p:font typeface="Calibri" panose="020F0502020204030204" pitchFamily="34" charset="0"/>
      <p:regular r:id="rId14"/>
      <p:bold r:id="rId14"/>
      <p:italic r:id="rId14"/>
      <p:boldItalic r:id="rId14"/>
    </p:embeddedFont>
    <p:embeddedFont>
      <p:font typeface="Vinci Sans Extra Light" panose="02000000000000000000" pitchFamily="2" charset="0"/>
      <p:regular r:id="rId14"/>
    </p:embeddedFont>
    <p:embeddedFont>
      <p:font typeface="Vinci Sans Medium" panose="02000000000000000000" pitchFamily="2" charset="0"/>
      <p:regular r:id="rId14"/>
    </p:embeddedFont>
    <p:embeddedFont>
      <p:font typeface="Vinci Sans" panose="02000000000000000000" pitchFamily="2" charset="0"/>
      <p:regular r:id="rId14"/>
      <p:bold r:id="rId14"/>
      <p:italic r:id="rId14"/>
      <p:boldItalic r:id="rId14"/>
    </p:embeddedFont>
    <p:embeddedFont>
      <p:font typeface="Calibri Light" panose="020F0302020204030204" pitchFamily="34" charset="0"/>
      <p:regular r:id="rId14"/>
      <p:italic r:id="rId14"/>
    </p:embeddedFont>
    <p:embeddedFont>
      <p:font typeface="Vinci Sans Black" panose="02000000000000000000" pitchFamily="2" charset="0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89"/>
    <a:srgbClr val="00487E"/>
    <a:srgbClr val="D71C2D"/>
    <a:srgbClr val="489CCF"/>
    <a:srgbClr val="6C92B8"/>
    <a:srgbClr val="00599B"/>
    <a:srgbClr val="117DB8"/>
    <a:srgbClr val="00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259" autoAdjust="0"/>
  </p:normalViewPr>
  <p:slideViewPr>
    <p:cSldViewPr snapToGrid="0">
      <p:cViewPr varScale="1">
        <p:scale>
          <a:sx n="99" d="100"/>
          <a:sy n="99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font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381C-AA57-4B64-8494-48A375B4D9F5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E2B9-0D44-4107-B75E-0C5DBE74A9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905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A7268-D803-4D8B-8ACD-EC41E5152978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29353-1D2D-4A02-BCB3-425909681A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5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2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51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61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skiant, debout, gens, tenant&#10;&#10;Description générée automatiquement">
            <a:extLst>
              <a:ext uri="{FF2B5EF4-FFF2-40B4-BE49-F238E27FC236}">
                <a16:creationId xmlns:a16="http://schemas.microsoft.com/office/drawing/2014/main" id="{2070442B-5653-0342-AE18-4C2E4FA72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537334" y="2634114"/>
            <a:ext cx="3416828" cy="6394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32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84BB64-F9F4-DD45-AD15-9D9620FBF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49" y="609600"/>
            <a:ext cx="1741131" cy="19235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5F7CF-AF25-1942-B092-AAB3C45C9E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51" y="5859320"/>
            <a:ext cx="2129926" cy="6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92725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3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</p:spTree>
    <p:extLst>
      <p:ext uri="{BB962C8B-B14F-4D97-AF65-F5344CB8AC3E}">
        <p14:creationId xmlns:p14="http://schemas.microsoft.com/office/powerpoint/2010/main" val="318501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8" cy="6792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6AA1A-F09B-47FF-B1DC-6EE8B058BF2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24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3">
            <a:extLst>
              <a:ext uri="{FF2B5EF4-FFF2-40B4-BE49-F238E27FC236}">
                <a16:creationId xmlns:a16="http://schemas.microsoft.com/office/drawing/2014/main" id="{DAA079F3-E58D-4B23-84B3-B0816D21C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7" y="4558986"/>
            <a:ext cx="311150" cy="31750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1B0A2EB9-31FC-41C6-B712-84A5AFF4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6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64B2D050-FFE5-49A0-B8A6-D1E81917188C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310C49-DA61-43D5-8372-3595F16E54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93243" y="2671868"/>
            <a:ext cx="6005513" cy="17208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2pPr>
            <a:lvl3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3pPr>
            <a:lvl4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4pPr>
            <a:lvl5pPr marL="0" indent="0" algn="ctr" defTabSz="914400" rtl="0" eaLnBrk="1" latinLnBrk="0" hangingPunct="1">
              <a:buNone/>
              <a:defRPr lang="en-US" sz="4800" kern="1200" spc="30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SUBSECTION IN</a:t>
            </a:r>
            <a:br>
              <a:rPr lang="fr-FR" dirty="0"/>
            </a:br>
            <a:r>
              <a:rPr lang="fr-FR" dirty="0"/>
              <a:t>CAPITAL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5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>
              <a:defRPr lang="en-US" sz="2000" kern="1200" dirty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A55903AE-D84F-4005-A30F-B61241815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720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CA2FC6D3-6343-47B3-8904-4F92133D8E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7209" y="3957734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2971094-B1F4-441E-BFF6-10D38592B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8464" y="423570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99729AD-D3A6-4546-B159-60F6DE7C1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8464" y="616076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2004F0CC-A1C8-4E26-A190-C0619361C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937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2119790"/>
            <a:ext cx="3619500" cy="158222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3B8D7CE5-7A72-4E85-BC7A-0E3F268A3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7210" y="4478662"/>
            <a:ext cx="3619500" cy="13906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32AF2BE-A7CD-4FD0-800F-4233B1697A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03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634B25B5-38A5-4020-AF41-52607C8528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73040" y="2119789"/>
            <a:ext cx="3619500" cy="374952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texte 6">
            <a:extLst>
              <a:ext uri="{FF2B5EF4-FFF2-40B4-BE49-F238E27FC236}">
                <a16:creationId xmlns:a16="http://schemas.microsoft.com/office/drawing/2014/main" id="{872E7938-1A1F-49E9-BD3F-AD3BB1122B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59309" y="2419158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EB070C30-ED54-4111-85B9-7EF2D73667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9309" y="2844319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4BB15B79-16BF-4D66-826F-7AEF252285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59309" y="3358560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A45E452-4C14-4950-8B21-F03A17931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59309" y="3783721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D776C6D3-67CA-4C35-ABAE-02932564E5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9309" y="4351174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8" name="Espace réservé du texte 6">
            <a:extLst>
              <a:ext uri="{FF2B5EF4-FFF2-40B4-BE49-F238E27FC236}">
                <a16:creationId xmlns:a16="http://schemas.microsoft.com/office/drawing/2014/main" id="{373FC5CA-ADBC-4196-960F-FAA2D3EFF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59309" y="4776335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3C7EB266-9D67-456F-B9FD-D2EAF9C2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1" name="Picture 33">
            <a:extLst>
              <a:ext uri="{FF2B5EF4-FFF2-40B4-BE49-F238E27FC236}">
                <a16:creationId xmlns:a16="http://schemas.microsoft.com/office/drawing/2014/main" id="{0D2CB81E-6AFA-448F-BFCB-A9D9B052F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2000" kern="120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-5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80000"/>
              </a:lnSpc>
              <a:defRPr lang="en-US" sz="3600" kern="1200" spc="11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C21D3712-F0F5-4373-8A8A-6FFE03C1CF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FA8CDA0-34E4-4CF0-839D-F242B72AC8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38025965-EDD7-4D27-84C4-8916607BA3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0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1" y="1168590"/>
            <a:ext cx="7894713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-8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EE91706-EB07-4A8F-AC13-F036601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920EBFC0-731E-4E55-AFBF-EBDF93B318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9F3D3AB9-D71E-410C-A694-93EF4A99C7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155470"/>
            <a:ext cx="7894712" cy="418424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EE28D32-A5C6-4CFC-844C-F7703118A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8DC861E-3397-479B-805D-DFD5DFE9E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25AB9999-D048-42C7-9016-91DEBBBEC7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123A1487-DF4B-4BC1-A5F0-93E8925BC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A308AFC2-E398-4978-8F0E-AE5750DBD62D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0"/>
          <a:stretch/>
        </p:blipFill>
        <p:spPr>
          <a:xfrm rot="10800000">
            <a:off x="0" y="5750650"/>
            <a:ext cx="12192000" cy="110735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28055" r="42927" b="28055"/>
          <a:stretch/>
        </p:blipFill>
        <p:spPr>
          <a:xfrm>
            <a:off x="5568445" y="1"/>
            <a:ext cx="6623555" cy="6858000"/>
          </a:xfrm>
          <a:prstGeom prst="rect">
            <a:avLst/>
          </a:prstGeom>
        </p:spPr>
      </p:pic>
      <p:pic>
        <p:nvPicPr>
          <p:cNvPr id="10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90" y="2934129"/>
            <a:ext cx="2145792" cy="64903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91361" y="6042715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Medium" panose="02000000000000000000" pitchFamily="2" charset="0"/>
                <a:ea typeface="Vinci Sans Extra Light" charset="0"/>
                <a:cs typeface="Vinci Sans Extra Light" charset="0"/>
              </a:rPr>
              <a:t> WORLD LEADER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IN SOILS,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STRUCTURES AND NUCLEAR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94" y="2866723"/>
            <a:ext cx="2801093" cy="716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2400" b="0" kern="1200" dirty="0" smtClean="0">
                <a:solidFill>
                  <a:srgbClr val="004489"/>
                </a:solidFill>
                <a:latin typeface="Vinci Sans Medium" panose="02000000000000000000" pitchFamily="2" charset="0"/>
                <a:ea typeface="Vinci Sans Medium" panose="02000000000000000000" pitchFamily="2" charset="0"/>
                <a:cs typeface="Vinci Sans Medium" panose="02000000000000000000" pitchFamily="2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PRESENTATION TITLE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1138294" y="3599791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16327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168590"/>
            <a:ext cx="7894712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1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B046C3-728B-4A48-986E-DFA43FBCBE5D}"/>
              </a:ext>
            </a:extLst>
          </p:cNvPr>
          <p:cNvSpPr/>
          <p:nvPr userDrawn="1"/>
        </p:nvSpPr>
        <p:spPr>
          <a:xfrm>
            <a:off x="0" y="5742039"/>
            <a:ext cx="12192000" cy="111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652E96C-20F4-4897-AE6E-A4381F5CE0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59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en-US" dirty="0"/>
              <a:t>NAME site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56B3CAA-8D97-4629-BC79-1CE11E351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3691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2E434C0-F322-4F1A-B94D-45D636034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7420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Put your image here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D6A30B-3B36-4AA7-B1B7-A248B7FC6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7B10AEC7-2E50-417F-BC68-B63EEE2D1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98531C5A-47DF-4A8D-AFC5-A50B061157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50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7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41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40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968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00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2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9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6059488" y="0"/>
            <a:ext cx="6132512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6737911" y="-270442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6322" y="1602540"/>
            <a:ext cx="311150" cy="3175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30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065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1930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930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930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652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652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652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7652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/>
              <a:t>LIST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D7C91B5-8B12-4DD5-85AE-19CBE5C12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52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637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824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42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4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26479158-4A1D-4715-991C-91A53DD2F632}"/>
              </a:ext>
            </a:extLst>
          </p:cNvPr>
          <p:cNvSpPr/>
          <p:nvPr userDrawn="1"/>
        </p:nvSpPr>
        <p:spPr>
          <a:xfrm flipH="1">
            <a:off x="9136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3040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3164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7727" y="1527886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83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1527886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2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08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08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08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08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9260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3727" y="1527886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6179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476" y="1527886"/>
            <a:ext cx="212520" cy="21687"/>
          </a:xfrm>
          <a:prstGeom prst="rect">
            <a:avLst/>
          </a:prstGeom>
        </p:spPr>
      </p:pic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1960A970-10DF-4112-85E5-CBBD9E4BC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49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3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58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A3AD2855-F248-4B8B-BBA2-1D0CADA0C6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49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EAE2A74E-E2A1-42D3-A758-95817A757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9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56612799-F676-4B89-AC41-BBA98FA852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9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D59A5971-E5EC-42EA-87E4-4C58112CA4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04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6DF26DBD-D686-4434-B4F9-8D83A0405C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04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6" name="Espace réservé du texte 4">
            <a:extLst>
              <a:ext uri="{FF2B5EF4-FFF2-40B4-BE49-F238E27FC236}">
                <a16:creationId xmlns:a16="http://schemas.microsoft.com/office/drawing/2014/main" id="{0B073FAE-B72E-4C69-A4D9-F462569A42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04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7" name="Espace réservé du texte 4">
            <a:extLst>
              <a:ext uri="{FF2B5EF4-FFF2-40B4-BE49-F238E27FC236}">
                <a16:creationId xmlns:a16="http://schemas.microsoft.com/office/drawing/2014/main" id="{5E4DFCB0-374A-43FF-818E-97B8DD11E4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4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5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 flipH="1">
            <a:off x="0" y="3893999"/>
            <a:ext cx="12200314" cy="1266057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-8314" y="1293614"/>
            <a:ext cx="12200314" cy="1341489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186108" y="100795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74" y="1764093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160375" y="-228928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546984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39419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595" y="1611307"/>
            <a:ext cx="2349212" cy="980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78294" y="37580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78294" y="68361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158291" y="3572606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57" y="4328747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161709" y="232930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10" y="3105214"/>
            <a:ext cx="212520" cy="21687"/>
          </a:xfrm>
          <a:prstGeom prst="rect">
            <a:avLst/>
          </a:prstGeom>
        </p:spPr>
      </p:pic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931" y="295242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778" y="4175961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141977" y="484764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3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43" y="5603783"/>
            <a:ext cx="212520" cy="21687"/>
          </a:xfrm>
          <a:prstGeom prst="rect">
            <a:avLst/>
          </a:prstGeom>
        </p:spPr>
      </p:pic>
      <p:sp>
        <p:nvSpPr>
          <p:cNvPr id="40" name="Espace réservé du texte 4"/>
          <p:cNvSpPr>
            <a:spLocks noGrp="1"/>
          </p:cNvSpPr>
          <p:nvPr>
            <p:ph type="body" sz="quarter" idx="38" hasCustomPrompt="1"/>
          </p:nvPr>
        </p:nvSpPr>
        <p:spPr>
          <a:xfrm>
            <a:off x="463464" y="5450997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3178294" y="16258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5" name="Espace réservé du texte 4"/>
          <p:cNvSpPr>
            <a:spLocks noGrp="1"/>
          </p:cNvSpPr>
          <p:nvPr>
            <p:ph type="body" sz="quarter" idx="40" hasCustomPrompt="1"/>
          </p:nvPr>
        </p:nvSpPr>
        <p:spPr>
          <a:xfrm>
            <a:off x="3178294" y="19337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4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178294" y="2946546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42" hasCustomPrompt="1"/>
          </p:nvPr>
        </p:nvSpPr>
        <p:spPr>
          <a:xfrm>
            <a:off x="3178294" y="3254357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3178294" y="417964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44" hasCustomPrompt="1"/>
          </p:nvPr>
        </p:nvSpPr>
        <p:spPr>
          <a:xfrm>
            <a:off x="3178294" y="448745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3180126" y="54446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46" hasCustomPrompt="1"/>
          </p:nvPr>
        </p:nvSpPr>
        <p:spPr>
          <a:xfrm>
            <a:off x="3180126" y="57525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13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C8DCAD2-344D-456D-BAFD-A515132AEA9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FBBF32CA-A518-4406-B322-7FA8B15BC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036009D5-7FAF-481D-A943-72F925A46B20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94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-1"/>
            <a:ext cx="12192008" cy="6780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22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30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41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-7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5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8673B3-F88B-43EE-B908-0F6BA1E41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6203A-9E82-46D3-826D-BB98CB91E4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666" r:id="rId3"/>
    <p:sldLayoutId id="2147483676" r:id="rId4"/>
    <p:sldLayoutId id="2147483686" r:id="rId5"/>
    <p:sldLayoutId id="2147483669" r:id="rId6"/>
    <p:sldLayoutId id="2147483670" r:id="rId7"/>
    <p:sldLayoutId id="2147483677" r:id="rId8"/>
    <p:sldLayoutId id="2147483678" r:id="rId9"/>
    <p:sldLayoutId id="2147483687" r:id="rId10"/>
    <p:sldLayoutId id="2147483671" r:id="rId11"/>
    <p:sldLayoutId id="2147483661" r:id="rId12"/>
    <p:sldLayoutId id="2147483681" r:id="rId13"/>
    <p:sldLayoutId id="2147483724" r:id="rId14"/>
    <p:sldLayoutId id="2147483672" r:id="rId15"/>
    <p:sldLayoutId id="2147483682" r:id="rId16"/>
    <p:sldLayoutId id="2147483674" r:id="rId17"/>
    <p:sldLayoutId id="2147483688" r:id="rId18"/>
    <p:sldLayoutId id="2147483673" r:id="rId19"/>
    <p:sldLayoutId id="2147483685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5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1"/>
          </p:nvPr>
        </p:nvSpPr>
        <p:spPr>
          <a:xfrm>
            <a:off x="537334" y="2387929"/>
            <a:ext cx="3416828" cy="2383363"/>
          </a:xfrm>
        </p:spPr>
        <p:txBody>
          <a:bodyPr/>
          <a:lstStyle/>
          <a:p>
            <a:r>
              <a:rPr lang="es-ES" sz="3600" dirty="0" err="1"/>
              <a:t>Episode</a:t>
            </a:r>
            <a:r>
              <a:rPr lang="es-ES" sz="3600" dirty="0"/>
              <a:t> 2: </a:t>
            </a:r>
            <a:r>
              <a:rPr lang="fr-FR" sz="4800" b="1" dirty="0">
                <a:latin typeface="VinciSans" panose="02000000000000000000" pitchFamily="2" charset="0"/>
              </a:rPr>
              <a:t>Travail en Hauteur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549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0A2CE-18E0-6B4B-8D9B-40242CD52B78}"/>
              </a:ext>
            </a:extLst>
          </p:cNvPr>
          <p:cNvSpPr/>
          <p:nvPr/>
        </p:nvSpPr>
        <p:spPr>
          <a:xfrm>
            <a:off x="1412007" y="5040924"/>
            <a:ext cx="9367985" cy="149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489CCF"/>
              </a:highlight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526" y="5962578"/>
            <a:ext cx="551473" cy="5514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C740B99-BE4B-4900-A48F-9CF3102246B1}"/>
              </a:ext>
            </a:extLst>
          </p:cNvPr>
          <p:cNvSpPr txBox="1"/>
          <p:nvPr/>
        </p:nvSpPr>
        <p:spPr>
          <a:xfrm>
            <a:off x="1412006" y="5230797"/>
            <a:ext cx="9367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Avant toute chose, posez-vous la question suivante : </a:t>
            </a:r>
            <a:r>
              <a:rPr lang="fr-FR" b="1" dirty="0"/>
              <a:t>«Le travail peut-il être effectué en toute sécurité depuis le sol?» </a:t>
            </a:r>
          </a:p>
          <a:p>
            <a:pPr algn="ctr"/>
            <a:r>
              <a:rPr lang="fr-FR" dirty="0"/>
              <a:t>Les équipements de protection antichute ne doivent être envisagés qu'en dernier recours si d'autres équipements de sécurité ne peuvent pas être utilisés</a:t>
            </a: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ED77DE-E73D-4F0B-A000-CAB99B899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45" y="-28134"/>
            <a:ext cx="2337543" cy="16241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2C7C40-3BC6-4E27-A2C8-A89D011072F2}"/>
              </a:ext>
            </a:extLst>
          </p:cNvPr>
          <p:cNvSpPr/>
          <p:nvPr/>
        </p:nvSpPr>
        <p:spPr>
          <a:xfrm>
            <a:off x="646220" y="1596044"/>
            <a:ext cx="112644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487E"/>
                </a:solidFill>
              </a:rPr>
              <a:t>Vous travaillez en hauteur si vous: </a:t>
            </a:r>
          </a:p>
          <a:p>
            <a:endParaRPr lang="fr-FR" dirty="0">
              <a:solidFill>
                <a:srgbClr val="00487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487E"/>
                </a:solidFill>
              </a:rPr>
              <a:t>travaillez sur une échelle, un échafaudage, une plate-forme élévatrice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487E"/>
                </a:solidFill>
              </a:rPr>
              <a:t>pouvez tomber à travers une surface fragile;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487E"/>
                </a:solidFill>
              </a:rPr>
              <a:t>pouvez tomber dans une trémie d’un plancher ou un trou au sol. </a:t>
            </a:r>
          </a:p>
          <a:p>
            <a:endParaRPr lang="fr-FR" dirty="0">
              <a:solidFill>
                <a:srgbClr val="00487E"/>
              </a:solidFill>
            </a:endParaRPr>
          </a:p>
          <a:p>
            <a:r>
              <a:rPr lang="fr-FR" b="1" dirty="0">
                <a:solidFill>
                  <a:srgbClr val="00487E"/>
                </a:solidFill>
              </a:rPr>
              <a:t>La gravité des accidents augmente avec la hauteur</a:t>
            </a:r>
            <a:r>
              <a:rPr lang="fr-FR" dirty="0">
                <a:solidFill>
                  <a:srgbClr val="00487E"/>
                </a:solidFill>
              </a:rPr>
              <a:t>: les normes internationales imposent l'utilisation d'équipements de protection antichute pour les travaux à une hauteur supérieure à 1,5 m. </a:t>
            </a:r>
            <a:r>
              <a:rPr lang="fr-FR" b="1" dirty="0">
                <a:solidFill>
                  <a:srgbClr val="00487E"/>
                </a:solidFill>
              </a:rPr>
              <a:t>La gestion du travail en hauteur suit une hiérarchie de contrôles: éviter, prévenir, arrêter.</a:t>
            </a:r>
            <a:endParaRPr lang="en-US" b="1" dirty="0">
              <a:solidFill>
                <a:srgbClr val="00487E"/>
              </a:solidFill>
            </a:endParaRPr>
          </a:p>
          <a:p>
            <a:endParaRPr lang="en-US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68E2BF-34D5-4846-8668-8D349860369A}"/>
              </a:ext>
            </a:extLst>
          </p:cNvPr>
          <p:cNvSpPr txBox="1"/>
          <p:nvPr/>
        </p:nvSpPr>
        <p:spPr>
          <a:xfrm>
            <a:off x="2782111" y="516608"/>
            <a:ext cx="4688732" cy="4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rgbClr val="004489"/>
                </a:solidFill>
                <a:latin typeface="VinciSans" panose="02000000000000000000" pitchFamily="2" charset="0"/>
              </a:rPr>
              <a:t>Qu'est-ce que le Travail en Hauteur?</a:t>
            </a:r>
          </a:p>
        </p:txBody>
      </p:sp>
    </p:spTree>
    <p:extLst>
      <p:ext uri="{BB962C8B-B14F-4D97-AF65-F5344CB8AC3E}">
        <p14:creationId xmlns:p14="http://schemas.microsoft.com/office/powerpoint/2010/main" val="295648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1664950" y="6240463"/>
            <a:ext cx="5270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6203A-9E82-46D3-826D-BB98CB91E49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71C2D"/>
                </a:solidFill>
                <a:effectLst/>
                <a:uLnTx/>
                <a:uFillTx/>
                <a:latin typeface="Vinci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D71C2D"/>
              </a:solidFill>
              <a:effectLst/>
              <a:uLnTx/>
              <a:uFillTx/>
              <a:latin typeface="Vinci Sans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E8F142F-BD30-4B6D-A7FF-1D3329B67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b="1" dirty="0">
                <a:latin typeface="VinciSans" panose="02000000000000000000" pitchFamily="2" charset="0"/>
                <a:ea typeface="+mn-ea"/>
                <a:cs typeface="+mn-cs"/>
              </a:rPr>
              <a:t>Planifiez votre travail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71796E7-2091-4E73-8BF6-64B21EDFD22C}"/>
              </a:ext>
            </a:extLst>
          </p:cNvPr>
          <p:cNvSpPr txBox="1"/>
          <p:nvPr/>
        </p:nvSpPr>
        <p:spPr>
          <a:xfrm>
            <a:off x="429194" y="1275115"/>
            <a:ext cx="94735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487E"/>
                </a:solidFill>
              </a:rPr>
              <a:t>Avant tout travail en hauteur :  S’ARRÊTER et REFLECHIR</a:t>
            </a:r>
          </a:p>
          <a:p>
            <a:endParaRPr lang="fr-FR" dirty="0">
              <a:solidFill>
                <a:srgbClr val="00487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487E"/>
                </a:solidFill>
              </a:rPr>
              <a:t>Assurez-vous de disposer d'un moyen d'accès / de sortie sûr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487E"/>
                </a:solidFill>
              </a:rPr>
              <a:t>Vérifiez si la plateforme sur laquelle vous vous tenez est stable, sécurisée et équipée de protections collectives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487E"/>
                </a:solidFill>
              </a:rPr>
              <a:t>Assurez-vous qu'il y ait toujours un superviseur pour vous aider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487E"/>
                </a:solidFill>
              </a:rPr>
              <a:t>Assurez-vous d'avoir toutes les protections antichute nécessaires et portez-les correctement</a:t>
            </a:r>
            <a:endParaRPr lang="en-US" altLang="fr-FR" dirty="0">
              <a:solidFill>
                <a:srgbClr val="00487E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8CED85B-6C78-4563-AE4F-CEED3A9E4A3E}"/>
              </a:ext>
            </a:extLst>
          </p:cNvPr>
          <p:cNvSpPr txBox="1"/>
          <p:nvPr/>
        </p:nvSpPr>
        <p:spPr>
          <a:xfrm>
            <a:off x="545962" y="3653564"/>
            <a:ext cx="968753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CONNAISSEZ-VOUS VOTRE ÉQUIPEMENT DE PROTECTION ANTICHUTE?</a:t>
            </a:r>
            <a:endParaRPr lang="en-US" altLang="fr-FR" sz="2400" b="1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en-US" altLang="fr-FR" sz="2400" b="1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en-US" altLang="fr-FR" b="1" dirty="0">
              <a:solidFill>
                <a:srgbClr val="000000"/>
              </a:solidFill>
            </a:endParaRPr>
          </a:p>
          <a:p>
            <a:endParaRPr lang="en-US" altLang="fr-FR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15" name="Picture 14" descr="H31-fall-arrest-safety-harn">
            <a:extLst>
              <a:ext uri="{FF2B5EF4-FFF2-40B4-BE49-F238E27FC236}">
                <a16:creationId xmlns:a16="http://schemas.microsoft.com/office/drawing/2014/main" id="{E2AECC9D-31D7-49F2-8614-007487F4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r="25600"/>
          <a:stretch>
            <a:fillRect/>
          </a:stretch>
        </p:blipFill>
        <p:spPr bwMode="auto">
          <a:xfrm>
            <a:off x="545963" y="4297268"/>
            <a:ext cx="8540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5D7F797C-4E01-4AC9-872C-24B552EA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955" y="5177524"/>
            <a:ext cx="158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sz="1200" b="1" dirty="0"/>
              <a:t>harnais de sécurité</a:t>
            </a:r>
            <a:endParaRPr lang="en-US" altLang="fr-FR" sz="1200" b="1" dirty="0">
              <a:latin typeface="Verdana" panose="020B0604030504040204" pitchFamily="34" charset="0"/>
            </a:endParaRPr>
          </a:p>
        </p:txBody>
      </p:sp>
      <p:pic>
        <p:nvPicPr>
          <p:cNvPr id="17" name="Picture 17" descr="Scorpion_inuse">
            <a:extLst>
              <a:ext uri="{FF2B5EF4-FFF2-40B4-BE49-F238E27FC236}">
                <a16:creationId xmlns:a16="http://schemas.microsoft.com/office/drawing/2014/main" id="{89DC60C6-244E-4ACB-B700-B97FDBDE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r="28799" b="24001"/>
          <a:stretch>
            <a:fillRect/>
          </a:stretch>
        </p:blipFill>
        <p:spPr bwMode="auto">
          <a:xfrm>
            <a:off x="5353284" y="4554570"/>
            <a:ext cx="1143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300x300_9052">
            <a:extLst>
              <a:ext uri="{FF2B5EF4-FFF2-40B4-BE49-F238E27FC236}">
                <a16:creationId xmlns:a16="http://schemas.microsoft.com/office/drawing/2014/main" id="{1237584B-6AC5-48A1-B1DE-D0D50D7B9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r="6799"/>
          <a:stretch>
            <a:fillRect/>
          </a:stretch>
        </p:blipFill>
        <p:spPr bwMode="auto">
          <a:xfrm>
            <a:off x="3771745" y="4899167"/>
            <a:ext cx="1013905" cy="134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21">
            <a:extLst>
              <a:ext uri="{FF2B5EF4-FFF2-40B4-BE49-F238E27FC236}">
                <a16:creationId xmlns:a16="http://schemas.microsoft.com/office/drawing/2014/main" id="{2E8A18E6-44A8-4293-9E72-1E4EBB0D47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7451" y="4557287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B25BB473-79EC-457B-811D-5B84133253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83394" y="5225451"/>
            <a:ext cx="464933" cy="1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5FB99FA1-4427-4227-AF10-9B12D04C99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32971" y="499253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28">
            <a:extLst>
              <a:ext uri="{FF2B5EF4-FFF2-40B4-BE49-F238E27FC236}">
                <a16:creationId xmlns:a16="http://schemas.microsoft.com/office/drawing/2014/main" id="{1EDA2CCE-ACE7-49B4-9094-87B0B56AA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5165" y="4148733"/>
            <a:ext cx="11801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200" b="1" dirty="0" err="1">
                <a:latin typeface="Verdana" panose="020B0604030504040204" pitchFamily="34" charset="0"/>
              </a:rPr>
              <a:t>ligne</a:t>
            </a:r>
            <a:r>
              <a:rPr lang="en-US" altLang="fr-FR" sz="1200" b="1" dirty="0">
                <a:latin typeface="Verdana" panose="020B0604030504040204" pitchFamily="34" charset="0"/>
              </a:rPr>
              <a:t> de vie</a:t>
            </a:r>
          </a:p>
        </p:txBody>
      </p:sp>
      <p:pic>
        <p:nvPicPr>
          <p:cNvPr id="23" name="Picture 30">
            <a:extLst>
              <a:ext uri="{FF2B5EF4-FFF2-40B4-BE49-F238E27FC236}">
                <a16:creationId xmlns:a16="http://schemas.microsoft.com/office/drawing/2014/main" id="{6D16505A-DAC7-4ED4-B0BE-7F95CC4E4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29" y="4477279"/>
            <a:ext cx="11144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0">
            <a:extLst>
              <a:ext uri="{FF2B5EF4-FFF2-40B4-BE49-F238E27FC236}">
                <a16:creationId xmlns:a16="http://schemas.microsoft.com/office/drawing/2014/main" id="{55073F03-C9E8-4D7A-A141-61DD3E52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408" y="4252303"/>
            <a:ext cx="10005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200" b="1" dirty="0" err="1">
                <a:latin typeface="Verdana" panose="020B0604030504040204" pitchFamily="34" charset="0"/>
              </a:rPr>
              <a:t>antichute</a:t>
            </a:r>
            <a:endParaRPr lang="en-US" altLang="fr-FR" sz="12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71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1664950" y="6240463"/>
            <a:ext cx="5270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6203A-9E82-46D3-826D-BB98CB91E49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71C2D"/>
                </a:solidFill>
                <a:effectLst/>
                <a:uLnTx/>
                <a:uFillTx/>
                <a:latin typeface="Vinci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D71C2D"/>
              </a:solidFill>
              <a:effectLst/>
              <a:uLnTx/>
              <a:uFillTx/>
              <a:latin typeface="Vinci Sans"/>
              <a:ea typeface="+mn-ea"/>
              <a:cs typeface="+mn-cs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9F459709-EF41-432E-8AD1-FF61C6A992A7}"/>
              </a:ext>
            </a:extLst>
          </p:cNvPr>
          <p:cNvSpPr txBox="1">
            <a:spLocks/>
          </p:cNvSpPr>
          <p:nvPr/>
        </p:nvSpPr>
        <p:spPr>
          <a:xfrm>
            <a:off x="943043" y="485303"/>
            <a:ext cx="9037536" cy="785813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1">
              <a:lnSpc>
                <a:spcPct val="90000"/>
              </a:lnSpc>
              <a:defRPr/>
            </a:pPr>
            <a:r>
              <a:rPr lang="fr-FR" dirty="0">
                <a:solidFill>
                  <a:srgbClr val="004489"/>
                </a:solidFill>
                <a:latin typeface="VinciSans" panose="02000000000000000000" pitchFamily="2" charset="0"/>
              </a:rPr>
              <a:t>Programme de formation au travail en hauteur - </a:t>
            </a:r>
            <a:r>
              <a:rPr lang="fr-FR" dirty="0" err="1">
                <a:solidFill>
                  <a:srgbClr val="004489"/>
                </a:solidFill>
                <a:latin typeface="VinciSans" panose="02000000000000000000" pitchFamily="2" charset="0"/>
              </a:rPr>
              <a:t>Soletanche</a:t>
            </a:r>
            <a:r>
              <a:rPr lang="fr-FR" dirty="0">
                <a:solidFill>
                  <a:srgbClr val="004489"/>
                </a:solidFill>
                <a:latin typeface="VinciSans" panose="02000000000000000000" pitchFamily="2" charset="0"/>
              </a:rPr>
              <a:t> Freyssinet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D7CE5-B115-4A5E-8C1D-B28E65A6CA28}"/>
              </a:ext>
            </a:extLst>
          </p:cNvPr>
          <p:cNvSpPr txBox="1"/>
          <p:nvPr/>
        </p:nvSpPr>
        <p:spPr>
          <a:xfrm>
            <a:off x="118556" y="1494852"/>
            <a:ext cx="1180991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4489"/>
                </a:solidFill>
              </a:rPr>
              <a:t>En 2016, </a:t>
            </a:r>
            <a:r>
              <a:rPr lang="fr-FR" dirty="0" err="1">
                <a:solidFill>
                  <a:srgbClr val="004489"/>
                </a:solidFill>
              </a:rPr>
              <a:t>Soletanche</a:t>
            </a:r>
            <a:r>
              <a:rPr lang="fr-FR" dirty="0">
                <a:solidFill>
                  <a:srgbClr val="004489"/>
                </a:solidFill>
              </a:rPr>
              <a:t> Freyssinet a créé des centres spécialisés dans plusieurs pays. </a:t>
            </a:r>
          </a:p>
          <a:p>
            <a:endParaRPr lang="fr-FR" dirty="0">
              <a:solidFill>
                <a:srgbClr val="004489"/>
              </a:solidFill>
            </a:endParaRPr>
          </a:p>
          <a:p>
            <a:r>
              <a:rPr lang="fr-FR" u="sng" dirty="0">
                <a:solidFill>
                  <a:srgbClr val="004489"/>
                </a:solidFill>
              </a:rPr>
              <a:t>Nécessité de fournir une formation professionnelle sur le travail en hauteur au niveau SF </a:t>
            </a:r>
          </a:p>
          <a:p>
            <a:endParaRPr lang="fr-FR" dirty="0">
              <a:solidFill>
                <a:srgbClr val="00448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4489"/>
                </a:solidFill>
              </a:rPr>
              <a:t>Les centres de formation spécialisés SF sont gérés au niveau régional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4489"/>
                </a:solidFill>
              </a:rPr>
              <a:t>Une équipe de formateurs internes a été nommée: formations internes plutôt qu'externes et création de notre propre programme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4489"/>
                </a:solidFill>
              </a:rPr>
              <a:t>Avoir l’assurance que notre personnel exposé à ce risque est correctement formé et suivi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Connaissez-vous votre Work at </a:t>
            </a:r>
            <a:r>
              <a:rPr lang="fr-FR" sz="2800" dirty="0" err="1">
                <a:solidFill>
                  <a:srgbClr val="FF0000"/>
                </a:solidFill>
              </a:rPr>
              <a:t>Height</a:t>
            </a:r>
            <a:r>
              <a:rPr lang="fr-FR" sz="2800" dirty="0">
                <a:solidFill>
                  <a:srgbClr val="FF0000"/>
                </a:solidFill>
              </a:rPr>
              <a:t> Training Center le plus proche?</a:t>
            </a:r>
            <a:endParaRPr lang="fr-FR" sz="28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1664950" y="6240463"/>
            <a:ext cx="5270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6203A-9E82-46D3-826D-BB98CB91E49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71C2D"/>
                </a:solidFill>
                <a:effectLst/>
                <a:uLnTx/>
                <a:uFillTx/>
                <a:latin typeface="Vinci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D71C2D"/>
              </a:solidFill>
              <a:effectLst/>
              <a:uLnTx/>
              <a:uFillTx/>
              <a:latin typeface="Vinci Sans"/>
              <a:ea typeface="+mn-ea"/>
              <a:cs typeface="+mn-cs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9F459709-EF41-432E-8AD1-FF61C6A992A7}"/>
              </a:ext>
            </a:extLst>
          </p:cNvPr>
          <p:cNvSpPr txBox="1">
            <a:spLocks/>
          </p:cNvSpPr>
          <p:nvPr/>
        </p:nvSpPr>
        <p:spPr>
          <a:xfrm>
            <a:off x="943043" y="485303"/>
            <a:ext cx="8678817" cy="785813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1">
              <a:lnSpc>
                <a:spcPct val="90000"/>
              </a:lnSpc>
              <a:defRPr/>
            </a:pPr>
            <a:r>
              <a:rPr lang="fr-FR" dirty="0">
                <a:solidFill>
                  <a:srgbClr val="004489"/>
                </a:solidFill>
                <a:latin typeface="VinciSans" panose="02000000000000000000" pitchFamily="2" charset="0"/>
              </a:rPr>
              <a:t>Travail en hauteur - des ressources à votre disposition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D7CE5-B115-4A5E-8C1D-B28E65A6CA28}"/>
              </a:ext>
            </a:extLst>
          </p:cNvPr>
          <p:cNvSpPr txBox="1"/>
          <p:nvPr/>
        </p:nvSpPr>
        <p:spPr>
          <a:xfrm>
            <a:off x="118556" y="1271116"/>
            <a:ext cx="118099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latin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latin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BE2FB4-60AD-4E87-9509-1D307F692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43" y="1849474"/>
            <a:ext cx="6909264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fr-FR" altLang="fr-FR" dirty="0">
                <a:solidFill>
                  <a:srgbClr val="004489"/>
                </a:solidFill>
              </a:rPr>
              <a:t>Les centres de formation spécialisés SF sont gérés au niveau régional</a:t>
            </a:r>
          </a:p>
          <a:p>
            <a:pPr marL="285750" marR="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fr-FR" altLang="fr-FR" dirty="0">
              <a:solidFill>
                <a:srgbClr val="004489"/>
              </a:solidFill>
            </a:endParaRPr>
          </a:p>
          <a:p>
            <a:pPr marL="285750" marR="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fr-FR" altLang="fr-FR" dirty="0">
                <a:solidFill>
                  <a:srgbClr val="004489"/>
                </a:solidFill>
              </a:rPr>
              <a:t>Support de sensibilisation et de communication: film </a:t>
            </a:r>
            <a:r>
              <a:rPr lang="fr-FR" altLang="fr-FR">
                <a:solidFill>
                  <a:srgbClr val="004489"/>
                </a:solidFill>
              </a:rPr>
              <a:t>«Seconde </a:t>
            </a:r>
            <a:r>
              <a:rPr lang="fr-FR" altLang="fr-FR" dirty="0">
                <a:solidFill>
                  <a:srgbClr val="004489"/>
                </a:solidFill>
              </a:rPr>
              <a:t>Fatale»</a:t>
            </a:r>
          </a:p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FR" altLang="fr-FR" dirty="0">
              <a:solidFill>
                <a:srgbClr val="004489"/>
              </a:solidFill>
            </a:endParaRPr>
          </a:p>
          <a:p>
            <a:pPr marL="285750" marR="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fr-FR" altLang="fr-FR" dirty="0">
                <a:solidFill>
                  <a:srgbClr val="004489"/>
                </a:solidFill>
              </a:rPr>
              <a:t>Normes techniques de sécurité Freyssinet - Travaux en hauteur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ECD142-B5B7-47E4-ACD0-1EA3F4CFF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56" y="2845904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Roboto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520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Vinci Sans Extra Light"/>
        <a:ea typeface=""/>
        <a:cs typeface=""/>
      </a:majorFont>
      <a:minorFont>
        <a:latin typeface="Vinc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4386</TotalTime>
  <Words>359</Words>
  <Application>Microsoft Office PowerPoint</Application>
  <PresentationFormat>Grand écran</PresentationFormat>
  <Paragraphs>58</Paragraphs>
  <Slides>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</vt:i4>
      </vt:variant>
    </vt:vector>
  </HeadingPairs>
  <TitlesOfParts>
    <vt:vector size="19" baseType="lpstr">
      <vt:lpstr>Verdana</vt:lpstr>
      <vt:lpstr>VinciSans</vt:lpstr>
      <vt:lpstr>Vinci Sans Light</vt:lpstr>
      <vt:lpstr>Calibri</vt:lpstr>
      <vt:lpstr>Wingdings</vt:lpstr>
      <vt:lpstr>Vinci Sans Extra Light</vt:lpstr>
      <vt:lpstr>Arial</vt:lpstr>
      <vt:lpstr>Vinci Sans Medium</vt:lpstr>
      <vt:lpstr>Vinci Sans</vt:lpstr>
      <vt:lpstr>Calibri Light</vt:lpstr>
      <vt:lpstr>Roboto</vt:lpstr>
      <vt:lpstr>Vinci Sans Black</vt:lpstr>
      <vt:lpstr>Office Theme</vt:lpstr>
      <vt:lpstr>Conception personnalisée</vt:lpstr>
      <vt:lpstr>Présentation PowerPoint</vt:lpstr>
      <vt:lpstr>Présentation PowerPoint</vt:lpstr>
      <vt:lpstr>Planifiez votre travail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ALESSI Lorenzo</dc:creator>
  <cp:lastModifiedBy>LECHARD Juliette</cp:lastModifiedBy>
  <cp:revision>170</cp:revision>
  <cp:lastPrinted>2020-08-24T05:53:21Z</cp:lastPrinted>
  <dcterms:created xsi:type="dcterms:W3CDTF">2020-01-10T10:11:38Z</dcterms:created>
  <dcterms:modified xsi:type="dcterms:W3CDTF">2021-01-13T17:35:19Z</dcterms:modified>
</cp:coreProperties>
</file>